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4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6e232b38d_1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6e232b38d_11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c6e232b38d_11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6e232b38d_1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6e232b38d_1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c6e232b38d_1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6e232b38d_1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c6e232b38d_12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c6e232b38d_12_1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6e232b38d_1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c6e232b38d_12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gc6e232b38d_12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6e232b38d_12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6e232b38d_12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c6e232b38d_12_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c6e0cb8849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c6e0cb8849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201F1E"/>
                </a:solidFill>
                <a:highlight>
                  <a:srgbClr val="FFFFFF"/>
                </a:highlight>
              </a:rPr>
              <a:t>“Inquiry” is anyone that registers for more information from a campaign but does not start an application. </a:t>
            </a:r>
            <a:endParaRPr sz="1100">
              <a:solidFill>
                <a:srgbClr val="201F1E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201F1E"/>
                </a:solidFill>
                <a:highlight>
                  <a:srgbClr val="FFFFFF"/>
                </a:highlight>
              </a:rPr>
              <a:t>“Applicant” refers to anyone that has started an application but may not have completed it. </a:t>
            </a:r>
            <a:endParaRPr sz="1100">
              <a:solidFill>
                <a:srgbClr val="201F1E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201F1E"/>
                </a:solidFill>
                <a:highlight>
                  <a:srgbClr val="FFFFFF"/>
                </a:highlight>
              </a:rPr>
              <a:t>“Archive” means that the student completed their application and an admissions decision has been made (accept, deny, or decline.) “Archive” applicants are the most valuable kinds of conversions for us.</a:t>
            </a:r>
            <a:endParaRPr/>
          </a:p>
        </p:txBody>
      </p:sp>
      <p:sp>
        <p:nvSpPr>
          <p:cNvPr id="381" name="Google Shape;381;gc6e0cb8849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c6e0cb884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c6e0cb8849_0_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gc6e0cb8849_0_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c6e0cb884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c6e0cb8849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gc6e0cb8849_0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c6e0cb884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c6e0cb8849_0_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 start application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 stuck in inquiry stage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lot of people apply without submitting web inquiry form or event registration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most applicants submit close to october </a:t>
            </a:r>
            <a:endParaRPr/>
          </a:p>
        </p:txBody>
      </p:sp>
      <p:sp>
        <p:nvSpPr>
          <p:cNvPr id="411" name="Google Shape;411;gc6e0cb8849_0_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c6e0cb884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c6e0cb8849_0_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gc6e0cb8849_0_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6e0cb8849_3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6e0cb8849_3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c6e0cb8849_3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6e232b38d_12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c6e232b38d_12_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gc6e232b38d_12_2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c6e232b38d_1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c6e232b38d_12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c6e232b38d_12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c6e232b38d_12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c6e232b38d_12_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201F1E"/>
                </a:solidFill>
                <a:highlight>
                  <a:srgbClr val="FFFFFF"/>
                </a:highlight>
              </a:rPr>
              <a:t>“Lead Source” is a field from Salesforce and is a general category for how the inquiry originally entered our system (e.g. web form, application, list upload, etc.)</a:t>
            </a:r>
            <a:endParaRPr/>
          </a:p>
        </p:txBody>
      </p:sp>
      <p:sp>
        <p:nvSpPr>
          <p:cNvPr id="466" name="Google Shape;466;gc6e232b38d_12_1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c6e232b38d_1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c6e232b38d_12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gc6e232b38d_12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c6e232b38d_1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c6e232b38d_12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Survivor probability: The probability that a student will “survive” past time period j (will not have submitted the application up to the end of time j)</a:t>
            </a:r>
            <a:endParaRPr/>
          </a:p>
        </p:txBody>
      </p:sp>
      <p:sp>
        <p:nvSpPr>
          <p:cNvPr id="485" name="Google Shape;485;gc6e232b38d_12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c6e232b38d_1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c6e232b38d_12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rgbClr val="666669"/>
              </a:buClr>
              <a:buSzPts val="1100"/>
              <a:buFont typeface="Arial"/>
              <a:buNone/>
            </a:pPr>
            <a:r>
              <a:rPr lang="en-US" sz="11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Survivor probability: The probability that a student will “survive” past time period j (will not have submitted the application up to the end of time j)</a:t>
            </a:r>
            <a:endParaRPr/>
          </a:p>
        </p:txBody>
      </p:sp>
      <p:sp>
        <p:nvSpPr>
          <p:cNvPr id="494" name="Google Shape;494;gc6e232b38d_12_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c6e232b38d_1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c6e232b38d_12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Survivor probability: The probability that a student will “survive” past time period j (will not have submitted the application up to the end of time j)</a:t>
            </a:r>
            <a:endParaRPr/>
          </a:p>
        </p:txBody>
      </p:sp>
      <p:sp>
        <p:nvSpPr>
          <p:cNvPr id="503" name="Google Shape;503;gc6e232b38d_12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c6e232b38d_1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c6e232b38d_12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time_elapsed = submission date - first activate date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poisson because number of days is a count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gc6e232b38d_12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c6e0cb8849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c6e0cb8849_0_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gc6e0cb8849_0_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c6e0cb8849_3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c6e0cb8849_3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gc6e0cb8849_3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6e0cb8849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6e0cb8849_3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c6e0cb8849_3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c6e232b38d_1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c6e232b38d_12_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gc6e232b38d_12_2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6e232b38d_1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6e232b38d_1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c6e232b38d_1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6e232b38d_12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c6e232b38d_12_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c6e232b38d_12_3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6e232b38d_1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c6e232b38d_1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c6e232b38d_1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6e232b38d_1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6e232b38d_12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c6e232b38d_12_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6e232b38d_1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6e232b38d_12_1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c6e232b38d_12_1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6e232b38d_1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6e232b38d_1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c6e232b38d_11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2"/>
          <p:cNvPicPr preferRelativeResize="0"/>
          <p:nvPr/>
        </p:nvPicPr>
        <p:blipFill rotWithShape="1">
          <a:blip r:embed="rId2">
            <a:alphaModFix amt="50000"/>
          </a:blip>
          <a:srcRect l="6013" r="24182"/>
          <a:stretch/>
        </p:blipFill>
        <p:spPr>
          <a:xfrm rot="10800000" flipH="1">
            <a:off x="19791" y="-7620"/>
            <a:ext cx="718072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"/>
          <p:cNvSpPr/>
          <p:nvPr/>
        </p:nvSpPr>
        <p:spPr>
          <a:xfrm flipH="1">
            <a:off x="8579300" y="1336909"/>
            <a:ext cx="760260" cy="416894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0" y="1143000"/>
            <a:ext cx="9144000" cy="45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/>
          </p:nvPr>
        </p:nvSpPr>
        <p:spPr>
          <a:xfrm>
            <a:off x="636212" y="2635126"/>
            <a:ext cx="7943088" cy="1417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  <a:defRPr sz="4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ubTitle" idx="1"/>
          </p:nvPr>
        </p:nvSpPr>
        <p:spPr>
          <a:xfrm>
            <a:off x="636210" y="4326506"/>
            <a:ext cx="7943089" cy="1176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45" name="Google Shape;45;p2"/>
          <p:cNvCxnSpPr/>
          <p:nvPr/>
        </p:nvCxnSpPr>
        <p:spPr>
          <a:xfrm>
            <a:off x="636211" y="4193211"/>
            <a:ext cx="794308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6" name="Google Shape;4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130" y="1467888"/>
            <a:ext cx="2293471" cy="785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>
  <p:cSld name="1_Section Header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 txBox="1">
            <a:spLocks noGrp="1"/>
          </p:cNvSpPr>
          <p:nvPr>
            <p:ph type="title"/>
          </p:nvPr>
        </p:nvSpPr>
        <p:spPr>
          <a:xfrm>
            <a:off x="304800" y="1492624"/>
            <a:ext cx="7010400" cy="231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1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None/>
              <a:defRPr sz="20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>
                <a:solidFill>
                  <a:srgbClr val="9E9EA0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>
                <a:solidFill>
                  <a:srgbClr val="9E9EA0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rgbClr val="9E9EA0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rgbClr val="9E9EA0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9pPr>
          </a:lstStyle>
          <a:p>
            <a:endParaRPr/>
          </a:p>
        </p:txBody>
      </p:sp>
      <p:cxnSp>
        <p:nvCxnSpPr>
          <p:cNvPr id="134" name="Google Shape;134;p11"/>
          <p:cNvCxnSpPr/>
          <p:nvPr/>
        </p:nvCxnSpPr>
        <p:spPr>
          <a:xfrm>
            <a:off x="304800" y="3971643"/>
            <a:ext cx="6768353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5" name="Google Shape;135;p11"/>
          <p:cNvSpPr>
            <a:spLocks noGrp="1"/>
          </p:cNvSpPr>
          <p:nvPr>
            <p:ph type="pic" idx="2"/>
          </p:nvPr>
        </p:nvSpPr>
        <p:spPr>
          <a:xfrm>
            <a:off x="7760327" y="-23957"/>
            <a:ext cx="4440582" cy="6912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2"/>
          <p:cNvSpPr txBox="1">
            <a:spLocks noGrp="1"/>
          </p:cNvSpPr>
          <p:nvPr>
            <p:ph type="title"/>
          </p:nvPr>
        </p:nvSpPr>
        <p:spPr>
          <a:xfrm>
            <a:off x="304800" y="266701"/>
            <a:ext cx="11087100" cy="106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body" idx="1"/>
          </p:nvPr>
        </p:nvSpPr>
        <p:spPr>
          <a:xfrm>
            <a:off x="304800" y="1489822"/>
            <a:ext cx="5251076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  <a:defRPr sz="2400" b="1">
                <a:solidFill>
                  <a:schemeClr val="accent4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body" idx="2"/>
          </p:nvPr>
        </p:nvSpPr>
        <p:spPr>
          <a:xfrm>
            <a:off x="304800" y="2313734"/>
            <a:ext cx="5251076" cy="3782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body" idx="3"/>
          </p:nvPr>
        </p:nvSpPr>
        <p:spPr>
          <a:xfrm>
            <a:off x="6140824" y="1489822"/>
            <a:ext cx="5251076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  <a:defRPr sz="2400" b="1">
                <a:solidFill>
                  <a:schemeClr val="accent4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body" idx="4"/>
          </p:nvPr>
        </p:nvSpPr>
        <p:spPr>
          <a:xfrm>
            <a:off x="6140824" y="2313733"/>
            <a:ext cx="5251076" cy="378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3732212" cy="1373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5"/>
          <p:cNvSpPr>
            <a:spLocks noGrp="1"/>
          </p:cNvSpPr>
          <p:nvPr>
            <p:ph type="pic" idx="2"/>
          </p:nvPr>
        </p:nvSpPr>
        <p:spPr>
          <a:xfrm>
            <a:off x="4518213" y="1707776"/>
            <a:ext cx="6873686" cy="4388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15"/>
          <p:cNvSpPr txBox="1">
            <a:spLocks noGrp="1"/>
          </p:cNvSpPr>
          <p:nvPr>
            <p:ph type="body" idx="1"/>
          </p:nvPr>
        </p:nvSpPr>
        <p:spPr>
          <a:xfrm>
            <a:off x="304800" y="1707776"/>
            <a:ext cx="3732212" cy="4388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body" idx="1"/>
          </p:nvPr>
        </p:nvSpPr>
        <p:spPr>
          <a:xfrm rot="5400000">
            <a:off x="3549252" y="-1758554"/>
            <a:ext cx="4598194" cy="11087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6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 rot="5400000">
            <a:off x="7255807" y="1959910"/>
            <a:ext cx="5829300" cy="244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 rot="5400000">
            <a:off x="1554256" y="-982755"/>
            <a:ext cx="5829300" cy="832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body" idx="1"/>
          </p:nvPr>
        </p:nvSpPr>
        <p:spPr>
          <a:xfrm>
            <a:off x="304799" y="1485900"/>
            <a:ext cx="11087101" cy="4598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•"/>
              <a:defRPr/>
            </a:lvl1pPr>
            <a:lvl2pPr marL="914400" marR="0" lvl="1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/>
            </a:lvl2pPr>
            <a:lvl3pPr marL="1371600" marR="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  <a:defRPr/>
            </a:lvl3pPr>
            <a:lvl4pPr marL="1828800" marR="0" lvl="3" indent="-3175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4pPr>
            <a:lvl5pPr marL="2286000" marR="0" lvl="4" indent="-3175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"/>
          <p:cNvSpPr/>
          <p:nvPr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4"/>
          <p:cNvSpPr/>
          <p:nvPr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4"/>
          <p:cNvSpPr/>
          <p:nvPr/>
        </p:nvSpPr>
        <p:spPr>
          <a:xfrm>
            <a:off x="5843867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"/>
          <p:cNvSpPr/>
          <p:nvPr/>
        </p:nvSpPr>
        <p:spPr>
          <a:xfrm>
            <a:off x="5843867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4"/>
          <p:cNvSpPr/>
          <p:nvPr/>
        </p:nvSpPr>
        <p:spPr>
          <a:xfrm>
            <a:off x="5843867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/>
          <p:nvPr/>
        </p:nvSpPr>
        <p:spPr>
          <a:xfrm>
            <a:off x="5843867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"/>
          <p:cNvSpPr txBox="1">
            <a:spLocks noGrp="1"/>
          </p:cNvSpPr>
          <p:nvPr>
            <p:ph type="body" idx="1"/>
          </p:nvPr>
        </p:nvSpPr>
        <p:spPr>
          <a:xfrm>
            <a:off x="1156447" y="1929884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4"/>
          <p:cNvSpPr txBox="1">
            <a:spLocks noGrp="1"/>
          </p:cNvSpPr>
          <p:nvPr>
            <p:ph type="body" idx="2"/>
          </p:nvPr>
        </p:nvSpPr>
        <p:spPr>
          <a:xfrm>
            <a:off x="1156650" y="2684788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4"/>
          <p:cNvSpPr txBox="1">
            <a:spLocks noGrp="1"/>
          </p:cNvSpPr>
          <p:nvPr>
            <p:ph type="body" idx="3"/>
          </p:nvPr>
        </p:nvSpPr>
        <p:spPr>
          <a:xfrm>
            <a:off x="1156447" y="3443264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4"/>
          <p:cNvSpPr txBox="1">
            <a:spLocks noGrp="1"/>
          </p:cNvSpPr>
          <p:nvPr>
            <p:ph type="body" idx="4"/>
          </p:nvPr>
        </p:nvSpPr>
        <p:spPr>
          <a:xfrm>
            <a:off x="1156447" y="4203342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4"/>
          <p:cNvSpPr txBox="1">
            <a:spLocks noGrp="1"/>
          </p:cNvSpPr>
          <p:nvPr>
            <p:ph type="body" idx="5"/>
          </p:nvPr>
        </p:nvSpPr>
        <p:spPr>
          <a:xfrm>
            <a:off x="6650868" y="1931908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4"/>
          <p:cNvSpPr txBox="1">
            <a:spLocks noGrp="1"/>
          </p:cNvSpPr>
          <p:nvPr>
            <p:ph type="body" idx="6"/>
          </p:nvPr>
        </p:nvSpPr>
        <p:spPr>
          <a:xfrm>
            <a:off x="6651071" y="2686812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4"/>
          <p:cNvSpPr txBox="1">
            <a:spLocks noGrp="1"/>
          </p:cNvSpPr>
          <p:nvPr>
            <p:ph type="body" idx="7"/>
          </p:nvPr>
        </p:nvSpPr>
        <p:spPr>
          <a:xfrm>
            <a:off x="6650868" y="3445288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4"/>
          <p:cNvSpPr txBox="1">
            <a:spLocks noGrp="1"/>
          </p:cNvSpPr>
          <p:nvPr>
            <p:ph type="body" idx="8"/>
          </p:nvPr>
        </p:nvSpPr>
        <p:spPr>
          <a:xfrm>
            <a:off x="6650868" y="4205366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4"/>
          <p:cNvSpPr txBox="1">
            <a:spLocks noGrp="1"/>
          </p:cNvSpPr>
          <p:nvPr>
            <p:ph type="body" idx="9"/>
          </p:nvPr>
        </p:nvSpPr>
        <p:spPr>
          <a:xfrm>
            <a:off x="474013" y="1950104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body" idx="13"/>
          </p:nvPr>
        </p:nvSpPr>
        <p:spPr>
          <a:xfrm>
            <a:off x="474013" y="2705008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body" idx="14"/>
          </p:nvPr>
        </p:nvSpPr>
        <p:spPr>
          <a:xfrm>
            <a:off x="474013" y="3459912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4"/>
          <p:cNvSpPr txBox="1">
            <a:spLocks noGrp="1"/>
          </p:cNvSpPr>
          <p:nvPr>
            <p:ph type="body" idx="15"/>
          </p:nvPr>
        </p:nvSpPr>
        <p:spPr>
          <a:xfrm>
            <a:off x="5927921" y="1950104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6"/>
          </p:nvPr>
        </p:nvSpPr>
        <p:spPr>
          <a:xfrm>
            <a:off x="5927921" y="2705008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7"/>
          </p:nvPr>
        </p:nvSpPr>
        <p:spPr>
          <a:xfrm>
            <a:off x="5927921" y="3459912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8"/>
          </p:nvPr>
        </p:nvSpPr>
        <p:spPr>
          <a:xfrm>
            <a:off x="5927921" y="4214816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body" idx="19"/>
          </p:nvPr>
        </p:nvSpPr>
        <p:spPr>
          <a:xfrm>
            <a:off x="474013" y="4214816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4213412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>
            <a:spLocks noGrp="1"/>
          </p:cNvSpPr>
          <p:nvPr>
            <p:ph type="pic" idx="2"/>
          </p:nvPr>
        </p:nvSpPr>
        <p:spPr>
          <a:xfrm>
            <a:off x="5219356" y="-10236"/>
            <a:ext cx="6981550" cy="687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"/>
          <p:cNvSpPr/>
          <p:nvPr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"/>
          <p:cNvSpPr/>
          <p:nvPr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5"/>
          <p:cNvSpPr/>
          <p:nvPr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"/>
          <p:cNvSpPr txBox="1">
            <a:spLocks noGrp="1"/>
          </p:cNvSpPr>
          <p:nvPr>
            <p:ph type="body" idx="1"/>
          </p:nvPr>
        </p:nvSpPr>
        <p:spPr>
          <a:xfrm>
            <a:off x="1156447" y="1929884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3"/>
          </p:nvPr>
        </p:nvSpPr>
        <p:spPr>
          <a:xfrm>
            <a:off x="1156650" y="2684788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body" idx="4"/>
          </p:nvPr>
        </p:nvSpPr>
        <p:spPr>
          <a:xfrm>
            <a:off x="1156447" y="3443264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body" idx="5"/>
          </p:nvPr>
        </p:nvSpPr>
        <p:spPr>
          <a:xfrm>
            <a:off x="1156447" y="4203342"/>
            <a:ext cx="3657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body" idx="6"/>
          </p:nvPr>
        </p:nvSpPr>
        <p:spPr>
          <a:xfrm>
            <a:off x="474013" y="1950104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body" idx="7"/>
          </p:nvPr>
        </p:nvSpPr>
        <p:spPr>
          <a:xfrm>
            <a:off x="474013" y="2705008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body" idx="8"/>
          </p:nvPr>
        </p:nvSpPr>
        <p:spPr>
          <a:xfrm>
            <a:off x="474013" y="3459912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9"/>
          </p:nvPr>
        </p:nvSpPr>
        <p:spPr>
          <a:xfrm>
            <a:off x="474013" y="4214816"/>
            <a:ext cx="336156" cy="32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None/>
              <a:defRPr sz="1400" b="1" i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304800" y="1492624"/>
            <a:ext cx="8254252" cy="231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8254252" cy="144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None/>
              <a:defRPr sz="20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>
                <a:solidFill>
                  <a:srgbClr val="9E9EA0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>
                <a:solidFill>
                  <a:srgbClr val="9E9EA0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rgbClr val="9E9EA0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rgbClr val="9E9EA0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E9EA0"/>
              </a:buClr>
              <a:buSzPts val="1600"/>
              <a:buNone/>
              <a:defRPr sz="1600">
                <a:solidFill>
                  <a:srgbClr val="9E9EA0"/>
                </a:solidFill>
              </a:defRPr>
            </a:lvl9pPr>
          </a:lstStyle>
          <a:p>
            <a:endParaRPr/>
          </a:p>
        </p:txBody>
      </p:sp>
      <p:cxnSp>
        <p:nvCxnSpPr>
          <p:cNvPr id="100" name="Google Shape;100;p6"/>
          <p:cNvCxnSpPr/>
          <p:nvPr/>
        </p:nvCxnSpPr>
        <p:spPr>
          <a:xfrm>
            <a:off x="304800" y="3971643"/>
            <a:ext cx="7871357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1" name="Google Shape;101;p6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304801" y="1485901"/>
            <a:ext cx="5246594" cy="4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body" idx="2"/>
          </p:nvPr>
        </p:nvSpPr>
        <p:spPr>
          <a:xfrm>
            <a:off x="6145306" y="1485901"/>
            <a:ext cx="5246594" cy="4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>
  <p:cSld name="2_Title Slide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8"/>
          <p:cNvPicPr preferRelativeResize="0"/>
          <p:nvPr/>
        </p:nvPicPr>
        <p:blipFill rotWithShape="1">
          <a:blip r:embed="rId2">
            <a:alphaModFix amt="50000"/>
          </a:blip>
          <a:srcRect l="6013" r="24182"/>
          <a:stretch/>
        </p:blipFill>
        <p:spPr>
          <a:xfrm rot="10800000" flipH="1">
            <a:off x="19791" y="-7620"/>
            <a:ext cx="718072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8"/>
          <p:cNvSpPr/>
          <p:nvPr/>
        </p:nvSpPr>
        <p:spPr>
          <a:xfrm flipH="1">
            <a:off x="8579300" y="1336909"/>
            <a:ext cx="760260" cy="416894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0" y="1143000"/>
            <a:ext cx="9144000" cy="45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8"/>
          <p:cNvSpPr txBox="1">
            <a:spLocks noGrp="1"/>
          </p:cNvSpPr>
          <p:nvPr>
            <p:ph type="ctrTitle"/>
          </p:nvPr>
        </p:nvSpPr>
        <p:spPr>
          <a:xfrm>
            <a:off x="636212" y="2635126"/>
            <a:ext cx="7943088" cy="1417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  <a:defRPr sz="4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ubTitle" idx="1"/>
          </p:nvPr>
        </p:nvSpPr>
        <p:spPr>
          <a:xfrm>
            <a:off x="636210" y="4326506"/>
            <a:ext cx="7943089" cy="1176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18" name="Google Shape;118;p8"/>
          <p:cNvCxnSpPr/>
          <p:nvPr/>
        </p:nvCxnSpPr>
        <p:spPr>
          <a:xfrm>
            <a:off x="636211" y="4193211"/>
            <a:ext cx="794308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9" name="Google Shape;11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130" y="1467888"/>
            <a:ext cx="2293471" cy="785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"/>
          <p:cNvSpPr txBox="1">
            <a:spLocks noGrp="1"/>
          </p:cNvSpPr>
          <p:nvPr>
            <p:ph type="title"/>
          </p:nvPr>
        </p:nvSpPr>
        <p:spPr>
          <a:xfrm>
            <a:off x="304801" y="266700"/>
            <a:ext cx="3709146" cy="1373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body" idx="1"/>
          </p:nvPr>
        </p:nvSpPr>
        <p:spPr>
          <a:xfrm>
            <a:off x="4518212" y="1701053"/>
            <a:ext cx="6873687" cy="439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2pPr>
            <a:lvl3pPr marL="1371600" lvl="2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3pPr>
            <a:lvl4pPr marL="1828800" lvl="3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body" idx="2"/>
          </p:nvPr>
        </p:nvSpPr>
        <p:spPr>
          <a:xfrm>
            <a:off x="304801" y="1701053"/>
            <a:ext cx="3709146" cy="439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None/>
              <a:defRPr sz="1600">
                <a:solidFill>
                  <a:schemeClr val="lt2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4213412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body" idx="1"/>
          </p:nvPr>
        </p:nvSpPr>
        <p:spPr>
          <a:xfrm>
            <a:off x="304799" y="1485900"/>
            <a:ext cx="4213413" cy="4598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0"/>
          <p:cNvSpPr>
            <a:spLocks noGrp="1"/>
          </p:cNvSpPr>
          <p:nvPr>
            <p:ph type="pic" idx="2"/>
          </p:nvPr>
        </p:nvSpPr>
        <p:spPr>
          <a:xfrm>
            <a:off x="5219356" y="-10236"/>
            <a:ext cx="6981550" cy="687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11489840" y="-41073"/>
            <a:ext cx="1200849" cy="6977586"/>
            <a:chOff x="-5003550" y="-1026825"/>
            <a:chExt cx="30021225" cy="174439650"/>
          </a:xfrm>
        </p:grpSpPr>
        <p:sp>
          <p:nvSpPr>
            <p:cNvPr id="11" name="Google Shape;11;p1"/>
            <p:cNvSpPr/>
            <p:nvPr/>
          </p:nvSpPr>
          <p:spPr>
            <a:xfrm>
              <a:off x="-5003550" y="-1026825"/>
              <a:ext cx="30021225" cy="174391900"/>
            </a:xfrm>
            <a:custGeom>
              <a:avLst/>
              <a:gdLst/>
              <a:ahLst/>
              <a:cxnLst/>
              <a:rect l="l" t="t" r="r" b="b"/>
              <a:pathLst>
                <a:path w="1200849" h="6975676" extrusionOk="0">
                  <a:moveTo>
                    <a:pt x="1" y="0"/>
                  </a:moveTo>
                  <a:lnTo>
                    <a:pt x="1" y="6975676"/>
                  </a:lnTo>
                  <a:lnTo>
                    <a:pt x="1200848" y="6975676"/>
                  </a:lnTo>
                  <a:lnTo>
                    <a:pt x="1200848" y="0"/>
                  </a:lnTo>
                  <a:close/>
                </a:path>
              </a:pathLst>
            </a:custGeom>
            <a:solidFill>
              <a:srgbClr val="2B60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3764100" y="128925350"/>
              <a:ext cx="8331600" cy="44487475"/>
            </a:xfrm>
            <a:custGeom>
              <a:avLst/>
              <a:gdLst/>
              <a:ahLst/>
              <a:cxnLst/>
              <a:rect l="l" t="t" r="r" b="b"/>
              <a:pathLst>
                <a:path w="333264" h="1779499" extrusionOk="0">
                  <a:moveTo>
                    <a:pt x="37642" y="0"/>
                  </a:moveTo>
                  <a:cubicBezTo>
                    <a:pt x="16526" y="0"/>
                    <a:pt x="1" y="17193"/>
                    <a:pt x="1" y="39162"/>
                  </a:cubicBezTo>
                  <a:cubicBezTo>
                    <a:pt x="1" y="60176"/>
                    <a:pt x="16526" y="77370"/>
                    <a:pt x="37642" y="77370"/>
                  </a:cubicBezTo>
                  <a:cubicBezTo>
                    <a:pt x="45905" y="77370"/>
                    <a:pt x="52331" y="74504"/>
                    <a:pt x="58758" y="69728"/>
                  </a:cubicBezTo>
                  <a:lnTo>
                    <a:pt x="165255" y="180529"/>
                  </a:lnTo>
                  <a:lnTo>
                    <a:pt x="165255" y="532035"/>
                  </a:lnTo>
                  <a:lnTo>
                    <a:pt x="322247" y="694416"/>
                  </a:lnTo>
                  <a:lnTo>
                    <a:pt x="322247" y="881631"/>
                  </a:lnTo>
                  <a:lnTo>
                    <a:pt x="29379" y="1185378"/>
                  </a:lnTo>
                  <a:lnTo>
                    <a:pt x="29379" y="1779499"/>
                  </a:lnTo>
                  <a:lnTo>
                    <a:pt x="40396" y="1779499"/>
                  </a:lnTo>
                  <a:lnTo>
                    <a:pt x="40396" y="1190154"/>
                  </a:lnTo>
                  <a:lnTo>
                    <a:pt x="333264" y="886407"/>
                  </a:lnTo>
                  <a:lnTo>
                    <a:pt x="333264" y="689640"/>
                  </a:lnTo>
                  <a:lnTo>
                    <a:pt x="176272" y="527259"/>
                  </a:lnTo>
                  <a:lnTo>
                    <a:pt x="176272" y="175753"/>
                  </a:lnTo>
                  <a:lnTo>
                    <a:pt x="67021" y="61132"/>
                  </a:lnTo>
                  <a:cubicBezTo>
                    <a:pt x="71611" y="55401"/>
                    <a:pt x="74365" y="47759"/>
                    <a:pt x="74365" y="39162"/>
                  </a:cubicBezTo>
                  <a:cubicBezTo>
                    <a:pt x="74365" y="17193"/>
                    <a:pt x="57840" y="0"/>
                    <a:pt x="37642" y="0"/>
                  </a:cubicBez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-344300" y="159514975"/>
              <a:ext cx="1836200" cy="13897850"/>
            </a:xfrm>
            <a:custGeom>
              <a:avLst/>
              <a:gdLst/>
              <a:ahLst/>
              <a:cxnLst/>
              <a:rect l="l" t="t" r="r" b="b"/>
              <a:pathLst>
                <a:path w="73448" h="555914" extrusionOk="0">
                  <a:moveTo>
                    <a:pt x="36724" y="0"/>
                  </a:moveTo>
                  <a:cubicBezTo>
                    <a:pt x="15608" y="0"/>
                    <a:pt x="1" y="18148"/>
                    <a:pt x="1" y="39162"/>
                  </a:cubicBezTo>
                  <a:cubicBezTo>
                    <a:pt x="1" y="58266"/>
                    <a:pt x="13772" y="73549"/>
                    <a:pt x="31216" y="76414"/>
                  </a:cubicBezTo>
                  <a:lnTo>
                    <a:pt x="31216" y="423145"/>
                  </a:lnTo>
                  <a:lnTo>
                    <a:pt x="42232" y="411682"/>
                  </a:lnTo>
                  <a:lnTo>
                    <a:pt x="42232" y="76414"/>
                  </a:lnTo>
                  <a:cubicBezTo>
                    <a:pt x="59676" y="73549"/>
                    <a:pt x="73447" y="58266"/>
                    <a:pt x="73447" y="39162"/>
                  </a:cubicBezTo>
                  <a:cubicBezTo>
                    <a:pt x="73447" y="18148"/>
                    <a:pt x="56922" y="0"/>
                    <a:pt x="36724" y="0"/>
                  </a:cubicBezTo>
                  <a:close/>
                  <a:moveTo>
                    <a:pt x="42232" y="427920"/>
                  </a:moveTo>
                  <a:lnTo>
                    <a:pt x="31216" y="439383"/>
                  </a:lnTo>
                  <a:lnTo>
                    <a:pt x="31216" y="555914"/>
                  </a:lnTo>
                  <a:lnTo>
                    <a:pt x="42232" y="555914"/>
                  </a:lnTo>
                  <a:lnTo>
                    <a:pt x="42232" y="427920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9777525" y="155455450"/>
              <a:ext cx="1882100" cy="17957375"/>
            </a:xfrm>
            <a:custGeom>
              <a:avLst/>
              <a:gdLst/>
              <a:ahLst/>
              <a:cxnLst/>
              <a:rect l="l" t="t" r="r" b="b"/>
              <a:pathLst>
                <a:path w="75284" h="718295" extrusionOk="0">
                  <a:moveTo>
                    <a:pt x="37642" y="1"/>
                  </a:moveTo>
                  <a:cubicBezTo>
                    <a:pt x="16526" y="1"/>
                    <a:pt x="1" y="17194"/>
                    <a:pt x="1" y="38208"/>
                  </a:cubicBezTo>
                  <a:cubicBezTo>
                    <a:pt x="1" y="57311"/>
                    <a:pt x="13772" y="73549"/>
                    <a:pt x="32133" y="75460"/>
                  </a:cubicBezTo>
                  <a:lnTo>
                    <a:pt x="32133" y="407862"/>
                  </a:lnTo>
                  <a:lnTo>
                    <a:pt x="43150" y="419324"/>
                  </a:lnTo>
                  <a:lnTo>
                    <a:pt x="43150" y="75460"/>
                  </a:lnTo>
                  <a:cubicBezTo>
                    <a:pt x="60594" y="72594"/>
                    <a:pt x="75283" y="57311"/>
                    <a:pt x="75283" y="38208"/>
                  </a:cubicBezTo>
                  <a:cubicBezTo>
                    <a:pt x="75283" y="17194"/>
                    <a:pt x="57840" y="1"/>
                    <a:pt x="37642" y="1"/>
                  </a:cubicBezTo>
                  <a:close/>
                  <a:moveTo>
                    <a:pt x="32133" y="424100"/>
                  </a:moveTo>
                  <a:lnTo>
                    <a:pt x="32133" y="718295"/>
                  </a:lnTo>
                  <a:lnTo>
                    <a:pt x="43150" y="718295"/>
                  </a:lnTo>
                  <a:lnTo>
                    <a:pt x="43150" y="435562"/>
                  </a:lnTo>
                  <a:lnTo>
                    <a:pt x="32133" y="424100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-1239425" y="150440750"/>
              <a:ext cx="9479200" cy="22972075"/>
            </a:xfrm>
            <a:custGeom>
              <a:avLst/>
              <a:gdLst/>
              <a:ahLst/>
              <a:cxnLst/>
              <a:rect l="l" t="t" r="r" b="b"/>
              <a:pathLst>
                <a:path w="379168" h="918883" extrusionOk="0">
                  <a:moveTo>
                    <a:pt x="336018" y="11463"/>
                  </a:moveTo>
                  <a:cubicBezTo>
                    <a:pt x="353461" y="11463"/>
                    <a:pt x="368150" y="26746"/>
                    <a:pt x="368150" y="44894"/>
                  </a:cubicBezTo>
                  <a:cubicBezTo>
                    <a:pt x="368150" y="63043"/>
                    <a:pt x="353461" y="78326"/>
                    <a:pt x="336018" y="78326"/>
                  </a:cubicBezTo>
                  <a:cubicBezTo>
                    <a:pt x="318574" y="78326"/>
                    <a:pt x="304803" y="63043"/>
                    <a:pt x="304803" y="44894"/>
                  </a:cubicBezTo>
                  <a:cubicBezTo>
                    <a:pt x="304803" y="26746"/>
                    <a:pt x="318574" y="11463"/>
                    <a:pt x="336018" y="11463"/>
                  </a:cubicBezTo>
                  <a:close/>
                  <a:moveTo>
                    <a:pt x="336018" y="1"/>
                  </a:moveTo>
                  <a:cubicBezTo>
                    <a:pt x="313066" y="1"/>
                    <a:pt x="293786" y="20060"/>
                    <a:pt x="293786" y="44894"/>
                  </a:cubicBezTo>
                  <a:cubicBezTo>
                    <a:pt x="293786" y="55401"/>
                    <a:pt x="297458" y="63998"/>
                    <a:pt x="302967" y="71639"/>
                  </a:cubicBezTo>
                  <a:lnTo>
                    <a:pt x="174436" y="205364"/>
                  </a:lnTo>
                  <a:lnTo>
                    <a:pt x="174436" y="674358"/>
                  </a:lnTo>
                  <a:lnTo>
                    <a:pt x="1837" y="854886"/>
                  </a:lnTo>
                  <a:lnTo>
                    <a:pt x="1" y="856797"/>
                  </a:lnTo>
                  <a:lnTo>
                    <a:pt x="1" y="918883"/>
                  </a:lnTo>
                  <a:lnTo>
                    <a:pt x="11018" y="918883"/>
                  </a:lnTo>
                  <a:lnTo>
                    <a:pt x="11018" y="860618"/>
                  </a:lnTo>
                  <a:lnTo>
                    <a:pt x="183617" y="681044"/>
                  </a:lnTo>
                  <a:lnTo>
                    <a:pt x="185453" y="679133"/>
                  </a:lnTo>
                  <a:lnTo>
                    <a:pt x="185453" y="209185"/>
                  </a:lnTo>
                  <a:lnTo>
                    <a:pt x="310311" y="79281"/>
                  </a:lnTo>
                  <a:cubicBezTo>
                    <a:pt x="317656" y="85012"/>
                    <a:pt x="326837" y="89788"/>
                    <a:pt x="336018" y="89788"/>
                  </a:cubicBezTo>
                  <a:cubicBezTo>
                    <a:pt x="359888" y="89788"/>
                    <a:pt x="379167" y="69729"/>
                    <a:pt x="379167" y="44894"/>
                  </a:cubicBezTo>
                  <a:cubicBezTo>
                    <a:pt x="379167" y="20060"/>
                    <a:pt x="359888" y="1"/>
                    <a:pt x="336018" y="1"/>
                  </a:cubicBez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7574150" y="158965725"/>
              <a:ext cx="7620075" cy="14447100"/>
            </a:xfrm>
            <a:custGeom>
              <a:avLst/>
              <a:gdLst/>
              <a:ahLst/>
              <a:cxnLst/>
              <a:rect l="l" t="t" r="r" b="b"/>
              <a:pathLst>
                <a:path w="304803" h="577884" extrusionOk="0">
                  <a:moveTo>
                    <a:pt x="42232" y="11463"/>
                  </a:moveTo>
                  <a:cubicBezTo>
                    <a:pt x="60593" y="11463"/>
                    <a:pt x="74364" y="26746"/>
                    <a:pt x="74364" y="44894"/>
                  </a:cubicBezTo>
                  <a:cubicBezTo>
                    <a:pt x="74364" y="63043"/>
                    <a:pt x="60593" y="78326"/>
                    <a:pt x="42232" y="78326"/>
                  </a:cubicBezTo>
                  <a:cubicBezTo>
                    <a:pt x="24788" y="78326"/>
                    <a:pt x="11017" y="63043"/>
                    <a:pt x="11017" y="44894"/>
                  </a:cubicBezTo>
                  <a:cubicBezTo>
                    <a:pt x="11017" y="26746"/>
                    <a:pt x="24788" y="11463"/>
                    <a:pt x="42232" y="11463"/>
                  </a:cubicBezTo>
                  <a:close/>
                  <a:moveTo>
                    <a:pt x="42232" y="1"/>
                  </a:moveTo>
                  <a:cubicBezTo>
                    <a:pt x="19280" y="1"/>
                    <a:pt x="0" y="20060"/>
                    <a:pt x="0" y="44894"/>
                  </a:cubicBezTo>
                  <a:cubicBezTo>
                    <a:pt x="0" y="66863"/>
                    <a:pt x="16525" y="85012"/>
                    <a:pt x="36723" y="87877"/>
                  </a:cubicBezTo>
                  <a:lnTo>
                    <a:pt x="36723" y="196768"/>
                  </a:lnTo>
                  <a:lnTo>
                    <a:pt x="216667" y="383028"/>
                  </a:lnTo>
                  <a:lnTo>
                    <a:pt x="216667" y="366790"/>
                  </a:lnTo>
                  <a:lnTo>
                    <a:pt x="47740" y="191992"/>
                  </a:lnTo>
                  <a:lnTo>
                    <a:pt x="47740" y="87877"/>
                  </a:lnTo>
                  <a:cubicBezTo>
                    <a:pt x="68856" y="85012"/>
                    <a:pt x="85381" y="66863"/>
                    <a:pt x="85381" y="44894"/>
                  </a:cubicBezTo>
                  <a:cubicBezTo>
                    <a:pt x="85381" y="20060"/>
                    <a:pt x="66102" y="1"/>
                    <a:pt x="42232" y="1"/>
                  </a:cubicBezTo>
                  <a:close/>
                  <a:moveTo>
                    <a:pt x="227684" y="378252"/>
                  </a:moveTo>
                  <a:lnTo>
                    <a:pt x="227684" y="394490"/>
                  </a:lnTo>
                  <a:lnTo>
                    <a:pt x="293785" y="463263"/>
                  </a:lnTo>
                  <a:lnTo>
                    <a:pt x="293785" y="577884"/>
                  </a:lnTo>
                  <a:lnTo>
                    <a:pt x="304802" y="577884"/>
                  </a:lnTo>
                  <a:lnTo>
                    <a:pt x="304802" y="458487"/>
                  </a:lnTo>
                  <a:lnTo>
                    <a:pt x="227684" y="378252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-2547675" y="141103875"/>
              <a:ext cx="8400450" cy="32308950"/>
            </a:xfrm>
            <a:custGeom>
              <a:avLst/>
              <a:gdLst/>
              <a:ahLst/>
              <a:cxnLst/>
              <a:rect l="l" t="t" r="r" b="b"/>
              <a:pathLst>
                <a:path w="336018" h="1292358" extrusionOk="0">
                  <a:moveTo>
                    <a:pt x="298376" y="1"/>
                  </a:moveTo>
                  <a:cubicBezTo>
                    <a:pt x="278178" y="1"/>
                    <a:pt x="260735" y="17194"/>
                    <a:pt x="260735" y="39163"/>
                  </a:cubicBezTo>
                  <a:cubicBezTo>
                    <a:pt x="260735" y="47760"/>
                    <a:pt x="264407" y="54446"/>
                    <a:pt x="268997" y="61132"/>
                  </a:cubicBezTo>
                  <a:lnTo>
                    <a:pt x="202896" y="129905"/>
                  </a:lnTo>
                  <a:lnTo>
                    <a:pt x="201060" y="131815"/>
                  </a:lnTo>
                  <a:lnTo>
                    <a:pt x="201060" y="470904"/>
                  </a:lnTo>
                  <a:lnTo>
                    <a:pt x="918" y="679133"/>
                  </a:lnTo>
                  <a:lnTo>
                    <a:pt x="0" y="681044"/>
                  </a:lnTo>
                  <a:lnTo>
                    <a:pt x="0" y="1292358"/>
                  </a:lnTo>
                  <a:lnTo>
                    <a:pt x="11017" y="1292358"/>
                  </a:lnTo>
                  <a:lnTo>
                    <a:pt x="11017" y="685819"/>
                  </a:lnTo>
                  <a:lnTo>
                    <a:pt x="211158" y="477590"/>
                  </a:lnTo>
                  <a:lnTo>
                    <a:pt x="212076" y="475680"/>
                  </a:lnTo>
                  <a:lnTo>
                    <a:pt x="212076" y="135636"/>
                  </a:lnTo>
                  <a:lnTo>
                    <a:pt x="276342" y="69729"/>
                  </a:lnTo>
                  <a:cubicBezTo>
                    <a:pt x="282769" y="74505"/>
                    <a:pt x="290113" y="77370"/>
                    <a:pt x="298376" y="77370"/>
                  </a:cubicBezTo>
                  <a:cubicBezTo>
                    <a:pt x="319492" y="77370"/>
                    <a:pt x="336017" y="60177"/>
                    <a:pt x="336017" y="39163"/>
                  </a:cubicBezTo>
                  <a:cubicBezTo>
                    <a:pt x="336017" y="17194"/>
                    <a:pt x="319492" y="1"/>
                    <a:pt x="298376" y="1"/>
                  </a:cubicBez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0580850" y="140053175"/>
              <a:ext cx="5256025" cy="33359650"/>
            </a:xfrm>
            <a:custGeom>
              <a:avLst/>
              <a:gdLst/>
              <a:ahLst/>
              <a:cxnLst/>
              <a:rect l="l" t="t" r="r" b="b"/>
              <a:pathLst>
                <a:path w="210241" h="1334386" extrusionOk="0">
                  <a:moveTo>
                    <a:pt x="43150" y="11463"/>
                  </a:moveTo>
                  <a:cubicBezTo>
                    <a:pt x="60594" y="11463"/>
                    <a:pt x="74365" y="26746"/>
                    <a:pt x="74365" y="44894"/>
                  </a:cubicBezTo>
                  <a:cubicBezTo>
                    <a:pt x="74365" y="63043"/>
                    <a:pt x="60594" y="77370"/>
                    <a:pt x="43150" y="77370"/>
                  </a:cubicBezTo>
                  <a:cubicBezTo>
                    <a:pt x="24789" y="77370"/>
                    <a:pt x="11017" y="63043"/>
                    <a:pt x="11017" y="44894"/>
                  </a:cubicBezTo>
                  <a:cubicBezTo>
                    <a:pt x="11017" y="26746"/>
                    <a:pt x="24789" y="11463"/>
                    <a:pt x="43150" y="11463"/>
                  </a:cubicBezTo>
                  <a:close/>
                  <a:moveTo>
                    <a:pt x="43150" y="1"/>
                  </a:moveTo>
                  <a:cubicBezTo>
                    <a:pt x="19280" y="1"/>
                    <a:pt x="0" y="20060"/>
                    <a:pt x="0" y="44894"/>
                  </a:cubicBezTo>
                  <a:cubicBezTo>
                    <a:pt x="0" y="68774"/>
                    <a:pt x="19280" y="88832"/>
                    <a:pt x="43150" y="88832"/>
                  </a:cubicBezTo>
                  <a:cubicBezTo>
                    <a:pt x="52331" y="88832"/>
                    <a:pt x="61512" y="85012"/>
                    <a:pt x="67938" y="79281"/>
                  </a:cubicBezTo>
                  <a:lnTo>
                    <a:pt x="199224" y="214916"/>
                  </a:lnTo>
                  <a:lnTo>
                    <a:pt x="199224" y="468039"/>
                  </a:lnTo>
                  <a:lnTo>
                    <a:pt x="96399" y="575019"/>
                  </a:lnTo>
                  <a:lnTo>
                    <a:pt x="96399" y="1334386"/>
                  </a:lnTo>
                  <a:lnTo>
                    <a:pt x="107416" y="1334386"/>
                  </a:lnTo>
                  <a:lnTo>
                    <a:pt x="107416" y="579795"/>
                  </a:lnTo>
                  <a:lnTo>
                    <a:pt x="210240" y="472815"/>
                  </a:lnTo>
                  <a:lnTo>
                    <a:pt x="210240" y="210140"/>
                  </a:lnTo>
                  <a:lnTo>
                    <a:pt x="76201" y="71639"/>
                  </a:lnTo>
                  <a:cubicBezTo>
                    <a:pt x="81709" y="63998"/>
                    <a:pt x="85382" y="54446"/>
                    <a:pt x="85382" y="44894"/>
                  </a:cubicBezTo>
                  <a:cubicBezTo>
                    <a:pt x="85382" y="20060"/>
                    <a:pt x="66102" y="1"/>
                    <a:pt x="43150" y="1"/>
                  </a:cubicBez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7252800" y="-1026825"/>
              <a:ext cx="9249675" cy="89476450"/>
            </a:xfrm>
            <a:custGeom>
              <a:avLst/>
              <a:gdLst/>
              <a:ahLst/>
              <a:cxnLst/>
              <a:rect l="l" t="t" r="r" b="b"/>
              <a:pathLst>
                <a:path w="369987" h="3579058" extrusionOk="0">
                  <a:moveTo>
                    <a:pt x="358970" y="0"/>
                  </a:moveTo>
                  <a:lnTo>
                    <a:pt x="358970" y="1946656"/>
                  </a:lnTo>
                  <a:lnTo>
                    <a:pt x="250637" y="2059367"/>
                  </a:lnTo>
                  <a:lnTo>
                    <a:pt x="248800" y="2061278"/>
                  </a:lnTo>
                  <a:lnTo>
                    <a:pt x="248800" y="2228434"/>
                  </a:lnTo>
                  <a:lnTo>
                    <a:pt x="259817" y="2216972"/>
                  </a:lnTo>
                  <a:lnTo>
                    <a:pt x="259817" y="2066054"/>
                  </a:lnTo>
                  <a:lnTo>
                    <a:pt x="369069" y="1952387"/>
                  </a:lnTo>
                  <a:lnTo>
                    <a:pt x="369987" y="1951432"/>
                  </a:lnTo>
                  <a:lnTo>
                    <a:pt x="369987" y="0"/>
                  </a:lnTo>
                  <a:close/>
                  <a:moveTo>
                    <a:pt x="259817" y="2233210"/>
                  </a:moveTo>
                  <a:lnTo>
                    <a:pt x="248800" y="2244672"/>
                  </a:lnTo>
                  <a:lnTo>
                    <a:pt x="248800" y="2383173"/>
                  </a:lnTo>
                  <a:lnTo>
                    <a:pt x="163419" y="2472005"/>
                  </a:lnTo>
                  <a:lnTo>
                    <a:pt x="163419" y="2488243"/>
                  </a:lnTo>
                  <a:lnTo>
                    <a:pt x="257981" y="2389859"/>
                  </a:lnTo>
                  <a:lnTo>
                    <a:pt x="259817" y="2387949"/>
                  </a:lnTo>
                  <a:lnTo>
                    <a:pt x="259817" y="2233210"/>
                  </a:lnTo>
                  <a:close/>
                  <a:moveTo>
                    <a:pt x="152402" y="2483467"/>
                  </a:moveTo>
                  <a:lnTo>
                    <a:pt x="33970" y="2606685"/>
                  </a:lnTo>
                  <a:lnTo>
                    <a:pt x="32134" y="2608596"/>
                  </a:lnTo>
                  <a:lnTo>
                    <a:pt x="32134" y="3502643"/>
                  </a:lnTo>
                  <a:cubicBezTo>
                    <a:pt x="13772" y="3505509"/>
                    <a:pt x="1" y="3520792"/>
                    <a:pt x="1" y="3539895"/>
                  </a:cubicBezTo>
                  <a:cubicBezTo>
                    <a:pt x="1" y="3561865"/>
                    <a:pt x="16526" y="3579058"/>
                    <a:pt x="37642" y="3579058"/>
                  </a:cubicBezTo>
                  <a:cubicBezTo>
                    <a:pt x="57840" y="3579058"/>
                    <a:pt x="74365" y="3561865"/>
                    <a:pt x="74365" y="3539895"/>
                  </a:cubicBezTo>
                  <a:cubicBezTo>
                    <a:pt x="74365" y="3520792"/>
                    <a:pt x="60594" y="3505509"/>
                    <a:pt x="43151" y="3502643"/>
                  </a:cubicBezTo>
                  <a:lnTo>
                    <a:pt x="43151" y="2613371"/>
                  </a:lnTo>
                  <a:lnTo>
                    <a:pt x="152402" y="2499705"/>
                  </a:lnTo>
                  <a:lnTo>
                    <a:pt x="152402" y="2483467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-2547675" y="-1026825"/>
              <a:ext cx="7803700" cy="98407375"/>
            </a:xfrm>
            <a:custGeom>
              <a:avLst/>
              <a:gdLst/>
              <a:ahLst/>
              <a:cxnLst/>
              <a:rect l="l" t="t" r="r" b="b"/>
              <a:pathLst>
                <a:path w="312148" h="3936295" extrusionOk="0">
                  <a:moveTo>
                    <a:pt x="302048" y="0"/>
                  </a:moveTo>
                  <a:lnTo>
                    <a:pt x="302048" y="2165392"/>
                  </a:lnTo>
                  <a:lnTo>
                    <a:pt x="312147" y="2153930"/>
                  </a:lnTo>
                  <a:lnTo>
                    <a:pt x="312147" y="0"/>
                  </a:lnTo>
                  <a:close/>
                  <a:moveTo>
                    <a:pt x="312147" y="2170168"/>
                  </a:moveTo>
                  <a:lnTo>
                    <a:pt x="302048" y="2181630"/>
                  </a:lnTo>
                  <a:lnTo>
                    <a:pt x="302048" y="2370756"/>
                  </a:lnTo>
                  <a:lnTo>
                    <a:pt x="312147" y="2360249"/>
                  </a:lnTo>
                  <a:lnTo>
                    <a:pt x="312147" y="2170168"/>
                  </a:lnTo>
                  <a:close/>
                  <a:moveTo>
                    <a:pt x="312147" y="2375532"/>
                  </a:moveTo>
                  <a:lnTo>
                    <a:pt x="302048" y="2386994"/>
                  </a:lnTo>
                  <a:lnTo>
                    <a:pt x="302048" y="2732769"/>
                  </a:lnTo>
                  <a:lnTo>
                    <a:pt x="109252" y="2931446"/>
                  </a:lnTo>
                  <a:lnTo>
                    <a:pt x="109252" y="2947684"/>
                  </a:lnTo>
                  <a:lnTo>
                    <a:pt x="311229" y="2738500"/>
                  </a:lnTo>
                  <a:lnTo>
                    <a:pt x="312147" y="2736590"/>
                  </a:lnTo>
                  <a:lnTo>
                    <a:pt x="312147" y="2375532"/>
                  </a:lnTo>
                  <a:close/>
                  <a:moveTo>
                    <a:pt x="99153" y="2942908"/>
                  </a:moveTo>
                  <a:lnTo>
                    <a:pt x="918" y="3045113"/>
                  </a:lnTo>
                  <a:lnTo>
                    <a:pt x="0" y="3047023"/>
                  </a:lnTo>
                  <a:lnTo>
                    <a:pt x="0" y="3761497"/>
                  </a:lnTo>
                  <a:lnTo>
                    <a:pt x="108334" y="3875163"/>
                  </a:lnTo>
                  <a:cubicBezTo>
                    <a:pt x="103743" y="3881850"/>
                    <a:pt x="100989" y="3889491"/>
                    <a:pt x="100989" y="3898088"/>
                  </a:cubicBezTo>
                  <a:cubicBezTo>
                    <a:pt x="100989" y="3919102"/>
                    <a:pt x="116596" y="3936295"/>
                    <a:pt x="137712" y="3936295"/>
                  </a:cubicBezTo>
                  <a:cubicBezTo>
                    <a:pt x="157910" y="3936295"/>
                    <a:pt x="175353" y="3919102"/>
                    <a:pt x="175353" y="3898088"/>
                  </a:cubicBezTo>
                  <a:cubicBezTo>
                    <a:pt x="175353" y="3876119"/>
                    <a:pt x="157910" y="3858925"/>
                    <a:pt x="137712" y="3858925"/>
                  </a:cubicBezTo>
                  <a:cubicBezTo>
                    <a:pt x="129449" y="3858925"/>
                    <a:pt x="122105" y="3862746"/>
                    <a:pt x="115678" y="3867522"/>
                  </a:cubicBezTo>
                  <a:lnTo>
                    <a:pt x="11017" y="3756721"/>
                  </a:lnTo>
                  <a:lnTo>
                    <a:pt x="11017" y="3051799"/>
                  </a:lnTo>
                  <a:lnTo>
                    <a:pt x="99153" y="2959146"/>
                  </a:lnTo>
                  <a:lnTo>
                    <a:pt x="99153" y="2942908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-68875" y="-1026825"/>
              <a:ext cx="11912100" cy="121092900"/>
            </a:xfrm>
            <a:custGeom>
              <a:avLst/>
              <a:gdLst/>
              <a:ahLst/>
              <a:cxnLst/>
              <a:rect l="l" t="t" r="r" b="b"/>
              <a:pathLst>
                <a:path w="476484" h="4843716" extrusionOk="0">
                  <a:moveTo>
                    <a:pt x="465467" y="0"/>
                  </a:moveTo>
                  <a:lnTo>
                    <a:pt x="465467" y="2026891"/>
                  </a:lnTo>
                  <a:lnTo>
                    <a:pt x="476484" y="2015429"/>
                  </a:lnTo>
                  <a:lnTo>
                    <a:pt x="476484" y="0"/>
                  </a:lnTo>
                  <a:close/>
                  <a:moveTo>
                    <a:pt x="476484" y="2031667"/>
                  </a:moveTo>
                  <a:lnTo>
                    <a:pt x="465467" y="2043129"/>
                  </a:lnTo>
                  <a:lnTo>
                    <a:pt x="465467" y="2098530"/>
                  </a:lnTo>
                  <a:lnTo>
                    <a:pt x="352543" y="2215062"/>
                  </a:lnTo>
                  <a:lnTo>
                    <a:pt x="352543" y="2231300"/>
                  </a:lnTo>
                  <a:lnTo>
                    <a:pt x="474648" y="2104261"/>
                  </a:lnTo>
                  <a:lnTo>
                    <a:pt x="476484" y="2103306"/>
                  </a:lnTo>
                  <a:lnTo>
                    <a:pt x="476484" y="2031667"/>
                  </a:lnTo>
                  <a:close/>
                  <a:moveTo>
                    <a:pt x="342444" y="2226524"/>
                  </a:moveTo>
                  <a:lnTo>
                    <a:pt x="275424" y="2295297"/>
                  </a:lnTo>
                  <a:lnTo>
                    <a:pt x="275424" y="2311535"/>
                  </a:lnTo>
                  <a:lnTo>
                    <a:pt x="342444" y="2242762"/>
                  </a:lnTo>
                  <a:lnTo>
                    <a:pt x="342444" y="2226524"/>
                  </a:lnTo>
                  <a:close/>
                  <a:moveTo>
                    <a:pt x="264408" y="2306759"/>
                  </a:moveTo>
                  <a:lnTo>
                    <a:pt x="1837" y="2580895"/>
                  </a:lnTo>
                  <a:lnTo>
                    <a:pt x="1" y="2581850"/>
                  </a:lnTo>
                  <a:lnTo>
                    <a:pt x="1" y="3365098"/>
                  </a:lnTo>
                  <a:lnTo>
                    <a:pt x="170763" y="3542761"/>
                  </a:lnTo>
                  <a:lnTo>
                    <a:pt x="170763" y="4767301"/>
                  </a:lnTo>
                  <a:cubicBezTo>
                    <a:pt x="153320" y="4770167"/>
                    <a:pt x="139549" y="4785450"/>
                    <a:pt x="139549" y="4804553"/>
                  </a:cubicBezTo>
                  <a:cubicBezTo>
                    <a:pt x="139549" y="4826522"/>
                    <a:pt x="156074" y="4843716"/>
                    <a:pt x="177190" y="4843716"/>
                  </a:cubicBezTo>
                  <a:cubicBezTo>
                    <a:pt x="197388" y="4843716"/>
                    <a:pt x="213913" y="4826522"/>
                    <a:pt x="213913" y="4804553"/>
                  </a:cubicBezTo>
                  <a:cubicBezTo>
                    <a:pt x="213913" y="4785450"/>
                    <a:pt x="200142" y="4769212"/>
                    <a:pt x="181780" y="4767301"/>
                  </a:cubicBezTo>
                  <a:lnTo>
                    <a:pt x="181780" y="3537985"/>
                  </a:lnTo>
                  <a:lnTo>
                    <a:pt x="10100" y="3360322"/>
                  </a:lnTo>
                  <a:lnTo>
                    <a:pt x="10100" y="2586626"/>
                  </a:lnTo>
                  <a:lnTo>
                    <a:pt x="264408" y="2322997"/>
                  </a:lnTo>
                  <a:lnTo>
                    <a:pt x="264408" y="2306759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11062850" y="-1026825"/>
              <a:ext cx="9479175" cy="77321800"/>
            </a:xfrm>
            <a:custGeom>
              <a:avLst/>
              <a:gdLst/>
              <a:ahLst/>
              <a:cxnLst/>
              <a:rect l="l" t="t" r="r" b="b"/>
              <a:pathLst>
                <a:path w="379167" h="3092872" extrusionOk="0">
                  <a:moveTo>
                    <a:pt x="368150" y="0"/>
                  </a:moveTo>
                  <a:lnTo>
                    <a:pt x="368150" y="1946656"/>
                  </a:lnTo>
                  <a:lnTo>
                    <a:pt x="1836" y="2326818"/>
                  </a:lnTo>
                  <a:lnTo>
                    <a:pt x="0" y="2328728"/>
                  </a:lnTo>
                  <a:lnTo>
                    <a:pt x="0" y="2639161"/>
                  </a:lnTo>
                  <a:lnTo>
                    <a:pt x="11017" y="2627699"/>
                  </a:lnTo>
                  <a:lnTo>
                    <a:pt x="11017" y="2333504"/>
                  </a:lnTo>
                  <a:lnTo>
                    <a:pt x="378249" y="1952387"/>
                  </a:lnTo>
                  <a:lnTo>
                    <a:pt x="379167" y="1951432"/>
                  </a:lnTo>
                  <a:lnTo>
                    <a:pt x="379167" y="0"/>
                  </a:lnTo>
                  <a:close/>
                  <a:moveTo>
                    <a:pt x="11017" y="2643937"/>
                  </a:moveTo>
                  <a:lnTo>
                    <a:pt x="0" y="2655399"/>
                  </a:lnTo>
                  <a:lnTo>
                    <a:pt x="0" y="2748052"/>
                  </a:lnTo>
                  <a:lnTo>
                    <a:pt x="85381" y="2836883"/>
                  </a:lnTo>
                  <a:lnTo>
                    <a:pt x="85381" y="3016457"/>
                  </a:lnTo>
                  <a:cubicBezTo>
                    <a:pt x="67020" y="3019323"/>
                    <a:pt x="53249" y="3034606"/>
                    <a:pt x="53249" y="3053709"/>
                  </a:cubicBezTo>
                  <a:cubicBezTo>
                    <a:pt x="53249" y="3075678"/>
                    <a:pt x="69774" y="3092871"/>
                    <a:pt x="90890" y="3092871"/>
                  </a:cubicBezTo>
                  <a:cubicBezTo>
                    <a:pt x="111088" y="3092871"/>
                    <a:pt x="127613" y="3075678"/>
                    <a:pt x="127613" y="3053709"/>
                  </a:cubicBezTo>
                  <a:cubicBezTo>
                    <a:pt x="127613" y="3034606"/>
                    <a:pt x="113842" y="3019323"/>
                    <a:pt x="96398" y="3016457"/>
                  </a:cubicBezTo>
                  <a:lnTo>
                    <a:pt x="96398" y="2832107"/>
                  </a:lnTo>
                  <a:lnTo>
                    <a:pt x="11017" y="2743276"/>
                  </a:lnTo>
                  <a:lnTo>
                    <a:pt x="11017" y="2643937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9616875" y="-1026825"/>
              <a:ext cx="13495775" cy="85822900"/>
            </a:xfrm>
            <a:custGeom>
              <a:avLst/>
              <a:gdLst/>
              <a:ahLst/>
              <a:cxnLst/>
              <a:rect l="l" t="t" r="r" b="b"/>
              <a:pathLst>
                <a:path w="539831" h="3432916" extrusionOk="0">
                  <a:moveTo>
                    <a:pt x="111088" y="3355546"/>
                  </a:moveTo>
                  <a:cubicBezTo>
                    <a:pt x="128531" y="3355546"/>
                    <a:pt x="143220" y="3369874"/>
                    <a:pt x="143220" y="3388977"/>
                  </a:cubicBezTo>
                  <a:cubicBezTo>
                    <a:pt x="143220" y="3407126"/>
                    <a:pt x="128531" y="3421453"/>
                    <a:pt x="111088" y="3421453"/>
                  </a:cubicBezTo>
                  <a:cubicBezTo>
                    <a:pt x="93644" y="3421453"/>
                    <a:pt x="78955" y="3407126"/>
                    <a:pt x="78955" y="3388977"/>
                  </a:cubicBezTo>
                  <a:cubicBezTo>
                    <a:pt x="78955" y="3369874"/>
                    <a:pt x="93644" y="3355546"/>
                    <a:pt x="111088" y="3355546"/>
                  </a:cubicBezTo>
                  <a:close/>
                  <a:moveTo>
                    <a:pt x="528814" y="0"/>
                  </a:moveTo>
                  <a:lnTo>
                    <a:pt x="528814" y="2150109"/>
                  </a:lnTo>
                  <a:lnTo>
                    <a:pt x="1836" y="2697427"/>
                  </a:lnTo>
                  <a:lnTo>
                    <a:pt x="0" y="2699338"/>
                  </a:lnTo>
                  <a:lnTo>
                    <a:pt x="0" y="3281042"/>
                  </a:lnTo>
                  <a:lnTo>
                    <a:pt x="78037" y="3361277"/>
                  </a:lnTo>
                  <a:cubicBezTo>
                    <a:pt x="72528" y="3368918"/>
                    <a:pt x="67938" y="3378470"/>
                    <a:pt x="67938" y="3388977"/>
                  </a:cubicBezTo>
                  <a:cubicBezTo>
                    <a:pt x="67938" y="3412857"/>
                    <a:pt x="87218" y="3432915"/>
                    <a:pt x="111088" y="3432915"/>
                  </a:cubicBezTo>
                  <a:cubicBezTo>
                    <a:pt x="134958" y="3432915"/>
                    <a:pt x="154237" y="3412857"/>
                    <a:pt x="154237" y="3388977"/>
                  </a:cubicBezTo>
                  <a:cubicBezTo>
                    <a:pt x="154237" y="3364142"/>
                    <a:pt x="134958" y="3344084"/>
                    <a:pt x="111088" y="3344084"/>
                  </a:cubicBezTo>
                  <a:cubicBezTo>
                    <a:pt x="100989" y="3344084"/>
                    <a:pt x="92726" y="3347904"/>
                    <a:pt x="86299" y="3353635"/>
                  </a:cubicBezTo>
                  <a:lnTo>
                    <a:pt x="11017" y="3276266"/>
                  </a:lnTo>
                  <a:lnTo>
                    <a:pt x="11017" y="2704113"/>
                  </a:lnTo>
                  <a:lnTo>
                    <a:pt x="538912" y="2156796"/>
                  </a:lnTo>
                  <a:lnTo>
                    <a:pt x="539831" y="2154885"/>
                  </a:lnTo>
                  <a:lnTo>
                    <a:pt x="539831" y="0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455850" y="-1026825"/>
              <a:ext cx="4360900" cy="84031925"/>
            </a:xfrm>
            <a:custGeom>
              <a:avLst/>
              <a:gdLst/>
              <a:ahLst/>
              <a:cxnLst/>
              <a:rect l="l" t="t" r="r" b="b"/>
              <a:pathLst>
                <a:path w="174436" h="3361277" extrusionOk="0">
                  <a:moveTo>
                    <a:pt x="163418" y="0"/>
                  </a:moveTo>
                  <a:lnTo>
                    <a:pt x="163418" y="2101395"/>
                  </a:lnTo>
                  <a:lnTo>
                    <a:pt x="174435" y="2089933"/>
                  </a:lnTo>
                  <a:lnTo>
                    <a:pt x="174435" y="0"/>
                  </a:lnTo>
                  <a:close/>
                  <a:moveTo>
                    <a:pt x="43150" y="3283907"/>
                  </a:moveTo>
                  <a:cubicBezTo>
                    <a:pt x="60594" y="3283907"/>
                    <a:pt x="75283" y="3298235"/>
                    <a:pt x="75283" y="3316383"/>
                  </a:cubicBezTo>
                  <a:cubicBezTo>
                    <a:pt x="75283" y="3334532"/>
                    <a:pt x="60594" y="3349815"/>
                    <a:pt x="43150" y="3349815"/>
                  </a:cubicBezTo>
                  <a:cubicBezTo>
                    <a:pt x="25707" y="3349815"/>
                    <a:pt x="11017" y="3334532"/>
                    <a:pt x="11017" y="3316383"/>
                  </a:cubicBezTo>
                  <a:cubicBezTo>
                    <a:pt x="11017" y="3298235"/>
                    <a:pt x="25707" y="3283907"/>
                    <a:pt x="43150" y="3283907"/>
                  </a:cubicBezTo>
                  <a:close/>
                  <a:moveTo>
                    <a:pt x="174435" y="2106171"/>
                  </a:moveTo>
                  <a:lnTo>
                    <a:pt x="163418" y="2117633"/>
                  </a:lnTo>
                  <a:lnTo>
                    <a:pt x="163418" y="2832107"/>
                  </a:lnTo>
                  <a:lnTo>
                    <a:pt x="37642" y="2962967"/>
                  </a:lnTo>
                  <a:lnTo>
                    <a:pt x="37642" y="3273400"/>
                  </a:lnTo>
                  <a:cubicBezTo>
                    <a:pt x="16526" y="3276266"/>
                    <a:pt x="0" y="3294414"/>
                    <a:pt x="0" y="3316383"/>
                  </a:cubicBezTo>
                  <a:cubicBezTo>
                    <a:pt x="0" y="3341218"/>
                    <a:pt x="19280" y="3361277"/>
                    <a:pt x="43150" y="3361277"/>
                  </a:cubicBezTo>
                  <a:cubicBezTo>
                    <a:pt x="67020" y="3361277"/>
                    <a:pt x="86300" y="3341218"/>
                    <a:pt x="86300" y="3316383"/>
                  </a:cubicBezTo>
                  <a:cubicBezTo>
                    <a:pt x="86300" y="3294414"/>
                    <a:pt x="69774" y="3276266"/>
                    <a:pt x="48659" y="3273400"/>
                  </a:cubicBezTo>
                  <a:lnTo>
                    <a:pt x="48659" y="2966788"/>
                  </a:lnTo>
                  <a:lnTo>
                    <a:pt x="174435" y="2836883"/>
                  </a:lnTo>
                  <a:lnTo>
                    <a:pt x="174435" y="2106171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-642675" y="-1026825"/>
              <a:ext cx="10535000" cy="60200200"/>
            </a:xfrm>
            <a:custGeom>
              <a:avLst/>
              <a:gdLst/>
              <a:ahLst/>
              <a:cxnLst/>
              <a:rect l="l" t="t" r="r" b="b"/>
              <a:pathLst>
                <a:path w="421400" h="2408008" extrusionOk="0">
                  <a:moveTo>
                    <a:pt x="42232" y="2330638"/>
                  </a:moveTo>
                  <a:cubicBezTo>
                    <a:pt x="59676" y="2330638"/>
                    <a:pt x="74365" y="2345921"/>
                    <a:pt x="74365" y="2364070"/>
                  </a:cubicBezTo>
                  <a:cubicBezTo>
                    <a:pt x="74365" y="2382218"/>
                    <a:pt x="59676" y="2396546"/>
                    <a:pt x="42232" y="2396546"/>
                  </a:cubicBezTo>
                  <a:cubicBezTo>
                    <a:pt x="25707" y="2396546"/>
                    <a:pt x="11018" y="2382218"/>
                    <a:pt x="11018" y="2364070"/>
                  </a:cubicBezTo>
                  <a:cubicBezTo>
                    <a:pt x="11018" y="2345921"/>
                    <a:pt x="25707" y="2330638"/>
                    <a:pt x="42232" y="2330638"/>
                  </a:cubicBezTo>
                  <a:close/>
                  <a:moveTo>
                    <a:pt x="410382" y="0"/>
                  </a:moveTo>
                  <a:lnTo>
                    <a:pt x="410382" y="1973401"/>
                  </a:lnTo>
                  <a:lnTo>
                    <a:pt x="67939" y="2328728"/>
                  </a:lnTo>
                  <a:cubicBezTo>
                    <a:pt x="60594" y="2322997"/>
                    <a:pt x="52331" y="2319176"/>
                    <a:pt x="42232" y="2319176"/>
                  </a:cubicBezTo>
                  <a:cubicBezTo>
                    <a:pt x="19280" y="2319176"/>
                    <a:pt x="1" y="2339235"/>
                    <a:pt x="1" y="2364070"/>
                  </a:cubicBezTo>
                  <a:cubicBezTo>
                    <a:pt x="1" y="2387949"/>
                    <a:pt x="19280" y="2408008"/>
                    <a:pt x="42232" y="2408008"/>
                  </a:cubicBezTo>
                  <a:cubicBezTo>
                    <a:pt x="66102" y="2408008"/>
                    <a:pt x="84464" y="2387949"/>
                    <a:pt x="84464" y="2364070"/>
                  </a:cubicBezTo>
                  <a:cubicBezTo>
                    <a:pt x="84464" y="2353563"/>
                    <a:pt x="80792" y="2344966"/>
                    <a:pt x="75283" y="2337325"/>
                  </a:cubicBezTo>
                  <a:lnTo>
                    <a:pt x="420481" y="1980087"/>
                  </a:lnTo>
                  <a:lnTo>
                    <a:pt x="421399" y="1978177"/>
                  </a:lnTo>
                  <a:lnTo>
                    <a:pt x="421399" y="0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688900" y="-1026825"/>
              <a:ext cx="5783925" cy="61728500"/>
            </a:xfrm>
            <a:custGeom>
              <a:avLst/>
              <a:gdLst/>
              <a:ahLst/>
              <a:cxnLst/>
              <a:rect l="l" t="t" r="r" b="b"/>
              <a:pathLst>
                <a:path w="231357" h="2469140" extrusionOk="0">
                  <a:moveTo>
                    <a:pt x="220339" y="0"/>
                  </a:moveTo>
                  <a:lnTo>
                    <a:pt x="220339" y="1960029"/>
                  </a:lnTo>
                  <a:lnTo>
                    <a:pt x="33051" y="2153930"/>
                  </a:lnTo>
                  <a:lnTo>
                    <a:pt x="32133" y="2154885"/>
                  </a:lnTo>
                  <a:lnTo>
                    <a:pt x="32133" y="2392725"/>
                  </a:lnTo>
                  <a:cubicBezTo>
                    <a:pt x="13772" y="2395590"/>
                    <a:pt x="0" y="2410873"/>
                    <a:pt x="0" y="2429977"/>
                  </a:cubicBezTo>
                  <a:cubicBezTo>
                    <a:pt x="0" y="2451946"/>
                    <a:pt x="16526" y="2469139"/>
                    <a:pt x="37642" y="2469139"/>
                  </a:cubicBezTo>
                  <a:cubicBezTo>
                    <a:pt x="57839" y="2469139"/>
                    <a:pt x="74365" y="2451946"/>
                    <a:pt x="74365" y="2429977"/>
                  </a:cubicBezTo>
                  <a:cubicBezTo>
                    <a:pt x="74365" y="2410873"/>
                    <a:pt x="60594" y="2395590"/>
                    <a:pt x="42232" y="2392725"/>
                  </a:cubicBezTo>
                  <a:lnTo>
                    <a:pt x="42232" y="2159661"/>
                  </a:lnTo>
                  <a:lnTo>
                    <a:pt x="229520" y="1966715"/>
                  </a:lnTo>
                  <a:lnTo>
                    <a:pt x="231356" y="1964804"/>
                  </a:lnTo>
                  <a:lnTo>
                    <a:pt x="231356" y="0"/>
                  </a:ln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1"/>
          <p:cNvPicPr preferRelativeResize="0"/>
          <p:nvPr/>
        </p:nvPicPr>
        <p:blipFill rotWithShape="1">
          <a:blip r:embed="rId18">
            <a:alphaModFix amt="25000"/>
          </a:blip>
          <a:srcRect l="6013" r="24182"/>
          <a:stretch/>
        </p:blipFill>
        <p:spPr>
          <a:xfrm rot="10800000" flipH="1">
            <a:off x="19791" y="-7620"/>
            <a:ext cx="718072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1"/>
          <p:cNvSpPr txBox="1">
            <a:spLocks noGrp="1"/>
          </p:cNvSpPr>
          <p:nvPr>
            <p:ph type="body" idx="1"/>
          </p:nvPr>
        </p:nvSpPr>
        <p:spPr>
          <a:xfrm>
            <a:off x="304799" y="1485900"/>
            <a:ext cx="11087101" cy="4598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1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4" name="Google Shape;34;p1"/>
          <p:cNvGrpSpPr/>
          <p:nvPr/>
        </p:nvGrpSpPr>
        <p:grpSpPr>
          <a:xfrm>
            <a:off x="304799" y="6362700"/>
            <a:ext cx="3769670" cy="381110"/>
            <a:chOff x="304799" y="6362700"/>
            <a:chExt cx="3769670" cy="381110"/>
          </a:xfrm>
        </p:grpSpPr>
        <p:cxnSp>
          <p:nvCxnSpPr>
            <p:cNvPr id="35" name="Google Shape;35;p1"/>
            <p:cNvCxnSpPr/>
            <p:nvPr/>
          </p:nvCxnSpPr>
          <p:spPr>
            <a:xfrm>
              <a:off x="2131359" y="6362700"/>
              <a:ext cx="0" cy="381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6" name="Google Shape;36;p1"/>
            <p:cNvPicPr preferRelativeResize="0"/>
            <p:nvPr/>
          </p:nvPicPr>
          <p:blipFill rotWithShape="1">
            <a:blip r:embed="rId19">
              <a:alphaModFix/>
            </a:blip>
            <a:srcRect/>
            <a:stretch/>
          </p:blipFill>
          <p:spPr>
            <a:xfrm>
              <a:off x="304799" y="6388210"/>
              <a:ext cx="1514300" cy="3173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1"/>
            <p:cNvPicPr preferRelativeResize="0"/>
            <p:nvPr/>
          </p:nvPicPr>
          <p:blipFill rotWithShape="1">
            <a:blip r:embed="rId20">
              <a:alphaModFix/>
            </a:blip>
            <a:srcRect/>
            <a:stretch/>
          </p:blipFill>
          <p:spPr>
            <a:xfrm>
              <a:off x="2398392" y="6389020"/>
              <a:ext cx="1676077" cy="3547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72">
          <p15:clr>
            <a:srgbClr val="F26B43"/>
          </p15:clr>
        </p15:guide>
        <p15:guide id="2" orient="horz" pos="72">
          <p15:clr>
            <a:srgbClr val="F26B43"/>
          </p15:clr>
        </p15:guide>
        <p15:guide id="3" pos="7608">
          <p15:clr>
            <a:srgbClr val="F26B43"/>
          </p15:clr>
        </p15:guide>
        <p15:guide id="4" orient="horz" pos="4248">
          <p15:clr>
            <a:srgbClr val="F26B43"/>
          </p15:clr>
        </p15:guide>
        <p15:guide id="5" orient="horz" pos="840">
          <p15:clr>
            <a:srgbClr val="F26B43"/>
          </p15:clr>
        </p15:guide>
        <p15:guide id="6" pos="7176">
          <p15:clr>
            <a:srgbClr val="F26B43"/>
          </p15:clr>
        </p15:guide>
        <p15:guide id="7" pos="192">
          <p15:clr>
            <a:srgbClr val="F26B43"/>
          </p15:clr>
        </p15:guide>
        <p15:guide id="8" orient="horz" pos="168">
          <p15:clr>
            <a:srgbClr val="F26B43"/>
          </p15:clr>
        </p15:guide>
        <p15:guide id="9" orient="horz" pos="936">
          <p15:clr>
            <a:srgbClr val="F26B43"/>
          </p15:clr>
        </p15:guide>
        <p15:guide id="10" orient="horz" pos="4008">
          <p15:clr>
            <a:srgbClr val="F26B43"/>
          </p15:clr>
        </p15:guide>
        <p15:guide id="11" orient="horz" pos="3840">
          <p15:clr>
            <a:srgbClr val="F26B43"/>
          </p15:clr>
        </p15:guide>
        <p15:guide id="12" pos="73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ctrTitle"/>
          </p:nvPr>
        </p:nvSpPr>
        <p:spPr>
          <a:xfrm>
            <a:off x="636212" y="2635126"/>
            <a:ext cx="7943088" cy="1417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</a:pPr>
            <a:r>
              <a:rPr lang="en-US"/>
              <a:t>Optimizing Merage’s Online Advertising - SMP Data</a:t>
            </a:r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1"/>
          </p:nvPr>
        </p:nvSpPr>
        <p:spPr>
          <a:xfrm>
            <a:off x="636210" y="4326506"/>
            <a:ext cx="7943089" cy="1176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/>
              <a:t>Group 9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/>
              <a:t>Sujaya, Sammi, Isha, Song, Poonam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16" name="Google Shape;316;p27"/>
          <p:cNvSpPr txBox="1">
            <a:spLocks noGrp="1"/>
          </p:cNvSpPr>
          <p:nvPr>
            <p:ph type="body" idx="1"/>
          </p:nvPr>
        </p:nvSpPr>
        <p:spPr>
          <a:xfrm>
            <a:off x="497400" y="1333500"/>
            <a:ext cx="4188000" cy="692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At a 0.1 alpha level, page likes, reactions, and shares are significant.</a:t>
            </a:r>
            <a:endParaRPr sz="2000">
              <a:solidFill>
                <a:srgbClr val="1155CC"/>
              </a:solidFill>
            </a:endParaRPr>
          </a:p>
        </p:txBody>
      </p:sp>
      <p:pic>
        <p:nvPicPr>
          <p:cNvPr id="317" name="Google Shape;3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675" y="1321368"/>
            <a:ext cx="6115050" cy="3781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7"/>
          <p:cNvSpPr txBox="1">
            <a:spLocks noGrp="1"/>
          </p:cNvSpPr>
          <p:nvPr>
            <p:ph type="body" idx="1"/>
          </p:nvPr>
        </p:nvSpPr>
        <p:spPr>
          <a:xfrm>
            <a:off x="497400" y="2212850"/>
            <a:ext cx="4188000" cy="1335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 fontScale="7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Page likes have a positive effect on unique clicks.</a:t>
            </a:r>
            <a:endParaRPr sz="2000">
              <a:solidFill>
                <a:srgbClr val="1155CC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A 1% increase in page likes results in a 1.93% </a:t>
            </a:r>
            <a:r>
              <a:rPr lang="en-US" sz="2000" b="1">
                <a:solidFill>
                  <a:srgbClr val="6AA84F"/>
                </a:solidFill>
              </a:rPr>
              <a:t>increase</a:t>
            </a:r>
            <a:r>
              <a:rPr lang="en-US" sz="2000" b="1">
                <a:solidFill>
                  <a:srgbClr val="1155CC"/>
                </a:solidFill>
              </a:rPr>
              <a:t> </a:t>
            </a:r>
            <a:r>
              <a:rPr lang="en-US" sz="2000">
                <a:solidFill>
                  <a:srgbClr val="1155CC"/>
                </a:solidFill>
              </a:rPr>
              <a:t>in odds of gaining unique clicks.</a:t>
            </a:r>
            <a:endParaRPr sz="2000">
              <a:solidFill>
                <a:srgbClr val="1155CC"/>
              </a:solidFill>
            </a:endParaRPr>
          </a:p>
        </p:txBody>
      </p:sp>
      <p:sp>
        <p:nvSpPr>
          <p:cNvPr id="319" name="Google Shape;319;p27"/>
          <p:cNvSpPr txBox="1">
            <a:spLocks noGrp="1"/>
          </p:cNvSpPr>
          <p:nvPr>
            <p:ph type="body" idx="1"/>
          </p:nvPr>
        </p:nvSpPr>
        <p:spPr>
          <a:xfrm>
            <a:off x="497400" y="3784600"/>
            <a:ext cx="4188000" cy="1335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 fontScale="7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A 1% increase in post reactions results in a 3.18% </a:t>
            </a:r>
            <a:r>
              <a:rPr lang="en-US" sz="2000" b="1">
                <a:solidFill>
                  <a:srgbClr val="FF0000"/>
                </a:solidFill>
              </a:rPr>
              <a:t>decrease</a:t>
            </a:r>
            <a:r>
              <a:rPr lang="en-US" sz="2000" b="1">
                <a:solidFill>
                  <a:srgbClr val="1155CC"/>
                </a:solidFill>
              </a:rPr>
              <a:t> </a:t>
            </a:r>
            <a:r>
              <a:rPr lang="en-US" sz="2000">
                <a:solidFill>
                  <a:srgbClr val="1155CC"/>
                </a:solidFill>
              </a:rPr>
              <a:t>in odds of gaining unique clicks.</a:t>
            </a:r>
            <a:endParaRPr sz="2000">
              <a:solidFill>
                <a:srgbClr val="1155CC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A 1% increase in post shares results in a 6.3% </a:t>
            </a:r>
            <a:r>
              <a:rPr lang="en-US" sz="2000" b="1">
                <a:solidFill>
                  <a:srgbClr val="FF0000"/>
                </a:solidFill>
              </a:rPr>
              <a:t>decrease</a:t>
            </a:r>
            <a:r>
              <a:rPr lang="en-US" sz="2000" b="1">
                <a:solidFill>
                  <a:srgbClr val="1155CC"/>
                </a:solidFill>
              </a:rPr>
              <a:t> </a:t>
            </a:r>
            <a:r>
              <a:rPr lang="en-US" sz="2000">
                <a:solidFill>
                  <a:srgbClr val="1155CC"/>
                </a:solidFill>
              </a:rPr>
              <a:t>in odds of gaining unique clicks.</a:t>
            </a:r>
            <a:endParaRPr sz="2000">
              <a:solidFill>
                <a:srgbClr val="1155CC"/>
              </a:solidFill>
            </a:endParaRPr>
          </a:p>
        </p:txBody>
      </p:sp>
      <p:pic>
        <p:nvPicPr>
          <p:cNvPr id="320" name="Google Shape;320;p27"/>
          <p:cNvPicPr preferRelativeResize="0"/>
          <p:nvPr/>
        </p:nvPicPr>
        <p:blipFill rotWithShape="1">
          <a:blip r:embed="rId4">
            <a:alphaModFix/>
          </a:blip>
          <a:srcRect t="47234" b="3731"/>
          <a:stretch/>
        </p:blipFill>
        <p:spPr>
          <a:xfrm>
            <a:off x="219075" y="5392925"/>
            <a:ext cx="11972925" cy="8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7"/>
          <p:cNvSpPr/>
          <p:nvPr/>
        </p:nvSpPr>
        <p:spPr>
          <a:xfrm>
            <a:off x="5365675" y="4348975"/>
            <a:ext cx="6115200" cy="2928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7"/>
          <p:cNvSpPr/>
          <p:nvPr/>
        </p:nvSpPr>
        <p:spPr>
          <a:xfrm>
            <a:off x="5365675" y="3849025"/>
            <a:ext cx="6115200" cy="2928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7"/>
          <p:cNvSpPr txBox="1">
            <a:spLocks noGrp="1"/>
          </p:cNvSpPr>
          <p:nvPr>
            <p:ph type="title"/>
          </p:nvPr>
        </p:nvSpPr>
        <p:spPr>
          <a:xfrm>
            <a:off x="452775" y="266700"/>
            <a:ext cx="8327700" cy="800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Modeling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>
            <a:spLocks noGrp="1"/>
          </p:cNvSpPr>
          <p:nvPr>
            <p:ph type="title"/>
          </p:nvPr>
        </p:nvSpPr>
        <p:spPr>
          <a:xfrm>
            <a:off x="452775" y="266700"/>
            <a:ext cx="8327700" cy="800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Modeling</a:t>
            </a:r>
            <a:endParaRPr b="1"/>
          </a:p>
        </p:txBody>
      </p:sp>
      <p:sp>
        <p:nvSpPr>
          <p:cNvPr id="330" name="Google Shape;330;p28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body" idx="1"/>
          </p:nvPr>
        </p:nvSpPr>
        <p:spPr>
          <a:xfrm>
            <a:off x="304800" y="1372375"/>
            <a:ext cx="4125900" cy="1179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If a campaign runs on Facebook, it is likely to get about 95 more clicks than if it were to run on Instagram.</a:t>
            </a:r>
            <a:endParaRPr sz="2000">
              <a:solidFill>
                <a:srgbClr val="1155CC"/>
              </a:solidFill>
            </a:endParaRPr>
          </a:p>
        </p:txBody>
      </p:sp>
      <p:pic>
        <p:nvPicPr>
          <p:cNvPr id="332" name="Google Shape;3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225" y="1257162"/>
            <a:ext cx="7247950" cy="348928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8"/>
          <p:cNvSpPr txBox="1">
            <a:spLocks noGrp="1"/>
          </p:cNvSpPr>
          <p:nvPr>
            <p:ph type="body" idx="1"/>
          </p:nvPr>
        </p:nvSpPr>
        <p:spPr>
          <a:xfrm>
            <a:off x="838200" y="3172950"/>
            <a:ext cx="3124200" cy="1299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IG base clicks: 90 clicks</a:t>
            </a:r>
            <a:endParaRPr sz="2000">
              <a:solidFill>
                <a:srgbClr val="1155CC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FB clicks: 185 clicks</a:t>
            </a:r>
            <a:endParaRPr sz="2000">
              <a:solidFill>
                <a:srgbClr val="1155CC"/>
              </a:solidFill>
            </a:endParaRPr>
          </a:p>
        </p:txBody>
      </p:sp>
      <p:sp>
        <p:nvSpPr>
          <p:cNvPr id="334" name="Google Shape;334;p28"/>
          <p:cNvSpPr txBox="1"/>
          <p:nvPr/>
        </p:nvSpPr>
        <p:spPr>
          <a:xfrm>
            <a:off x="304800" y="5094425"/>
            <a:ext cx="11650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1C232"/>
                </a:solidFill>
              </a:rPr>
              <a:t>Facebook is better for advertising because we get a higher amount of clicks per campaign as compared to Instagram</a:t>
            </a:r>
            <a:endParaRPr sz="2000">
              <a:solidFill>
                <a:srgbClr val="F1C232"/>
              </a:solidFill>
            </a:endParaRPr>
          </a:p>
        </p:txBody>
      </p:sp>
      <p:sp>
        <p:nvSpPr>
          <p:cNvPr id="335" name="Google Shape;335;p28"/>
          <p:cNvSpPr/>
          <p:nvPr/>
        </p:nvSpPr>
        <p:spPr>
          <a:xfrm>
            <a:off x="4707225" y="3228275"/>
            <a:ext cx="7248000" cy="2175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9"/>
          <p:cNvSpPr txBox="1">
            <a:spLocks noGrp="1"/>
          </p:cNvSpPr>
          <p:nvPr>
            <p:ph type="title"/>
          </p:nvPr>
        </p:nvSpPr>
        <p:spPr>
          <a:xfrm>
            <a:off x="552450" y="349363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/>
              <a:t>Recommendations</a:t>
            </a:r>
            <a:endParaRPr sz="3800"/>
          </a:p>
        </p:txBody>
      </p:sp>
      <p:sp>
        <p:nvSpPr>
          <p:cNvPr id="342" name="Google Shape;342;p29"/>
          <p:cNvSpPr txBox="1">
            <a:spLocks noGrp="1"/>
          </p:cNvSpPr>
          <p:nvPr>
            <p:ph type="body" idx="1"/>
          </p:nvPr>
        </p:nvSpPr>
        <p:spPr>
          <a:xfrm>
            <a:off x="6493274" y="2301263"/>
            <a:ext cx="4219800" cy="16170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lnSpcReduction="2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Merage should focus on people who </a:t>
            </a:r>
            <a:r>
              <a:rPr lang="en-US" b="1">
                <a:solidFill>
                  <a:schemeClr val="lt1"/>
                </a:solidFill>
              </a:rPr>
              <a:t>like </a:t>
            </a:r>
            <a:r>
              <a:rPr lang="en-US">
                <a:solidFill>
                  <a:schemeClr val="lt1"/>
                </a:solidFill>
              </a:rPr>
              <a:t>the post rather than engage with the post (share/react)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3" name="Google Shape;343;p29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body" idx="1"/>
          </p:nvPr>
        </p:nvSpPr>
        <p:spPr>
          <a:xfrm>
            <a:off x="6523949" y="4510638"/>
            <a:ext cx="4219800" cy="16170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lnSpcReduction="2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Continue to advertise in a higher proportion on </a:t>
            </a:r>
            <a:r>
              <a:rPr lang="en-US" b="1">
                <a:solidFill>
                  <a:schemeClr val="lt1"/>
                </a:solidFill>
              </a:rPr>
              <a:t>Facebook </a:t>
            </a:r>
            <a:r>
              <a:rPr lang="en-US">
                <a:solidFill>
                  <a:schemeClr val="lt1"/>
                </a:solidFill>
              </a:rPr>
              <a:t>than on Instagram for </a:t>
            </a:r>
            <a:r>
              <a:rPr lang="en-US" b="1">
                <a:solidFill>
                  <a:schemeClr val="lt1"/>
                </a:solidFill>
              </a:rPr>
              <a:t>SMP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45" name="Google Shape;345;p29"/>
          <p:cNvSpPr txBox="1">
            <a:spLocks noGrp="1"/>
          </p:cNvSpPr>
          <p:nvPr>
            <p:ph type="body" idx="1"/>
          </p:nvPr>
        </p:nvSpPr>
        <p:spPr>
          <a:xfrm>
            <a:off x="745050" y="2676513"/>
            <a:ext cx="4188000" cy="881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Page likes have a positive effect on unique clicks.</a:t>
            </a:r>
            <a:endParaRPr sz="2000">
              <a:solidFill>
                <a:srgbClr val="1155CC"/>
              </a:solidFill>
            </a:endParaRPr>
          </a:p>
        </p:txBody>
      </p:sp>
      <p:sp>
        <p:nvSpPr>
          <p:cNvPr id="346" name="Google Shape;346;p29"/>
          <p:cNvSpPr txBox="1"/>
          <p:nvPr/>
        </p:nvSpPr>
        <p:spPr>
          <a:xfrm>
            <a:off x="745050" y="4879538"/>
            <a:ext cx="4188000" cy="86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60AA"/>
                </a:solidFill>
              </a:rPr>
              <a:t>Facebook gets higher clicks per campaign than Instagram</a:t>
            </a:r>
            <a:endParaRPr sz="2000">
              <a:solidFill>
                <a:srgbClr val="2B60AA"/>
              </a:solidFill>
            </a:endParaRPr>
          </a:p>
        </p:txBody>
      </p:sp>
      <p:cxnSp>
        <p:nvCxnSpPr>
          <p:cNvPr id="347" name="Google Shape;347;p29"/>
          <p:cNvCxnSpPr/>
          <p:nvPr/>
        </p:nvCxnSpPr>
        <p:spPr>
          <a:xfrm>
            <a:off x="5193674" y="3086063"/>
            <a:ext cx="1095600" cy="168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8" name="Google Shape;348;p29"/>
          <p:cNvCxnSpPr/>
          <p:nvPr/>
        </p:nvCxnSpPr>
        <p:spPr>
          <a:xfrm>
            <a:off x="5193674" y="5295863"/>
            <a:ext cx="1095600" cy="168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0"/>
          <p:cNvPicPr preferRelativeResize="0"/>
          <p:nvPr/>
        </p:nvPicPr>
        <p:blipFill rotWithShape="1">
          <a:blip r:embed="rId3">
            <a:alphaModFix/>
          </a:blip>
          <a:srcRect l="1572" r="42878"/>
          <a:stretch/>
        </p:blipFill>
        <p:spPr>
          <a:xfrm>
            <a:off x="6958300" y="75"/>
            <a:ext cx="5330650" cy="685800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304800" y="1475899"/>
            <a:ext cx="7010400" cy="2317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/>
              <a:t>LEADS DATA</a:t>
            </a:r>
            <a:endParaRPr sz="4700" b="1"/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7" name="Google Shape;357;p30"/>
          <p:cNvCxnSpPr/>
          <p:nvPr/>
        </p:nvCxnSpPr>
        <p:spPr>
          <a:xfrm flipH="1">
            <a:off x="7000099" y="-1286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0"/>
          <p:cNvCxnSpPr/>
          <p:nvPr/>
        </p:nvCxnSpPr>
        <p:spPr>
          <a:xfrm flipH="1">
            <a:off x="6623899" y="-702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30"/>
          <p:cNvCxnSpPr/>
          <p:nvPr/>
        </p:nvCxnSpPr>
        <p:spPr>
          <a:xfrm flipH="1">
            <a:off x="11243138" y="23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30"/>
          <p:cNvCxnSpPr/>
          <p:nvPr/>
        </p:nvCxnSpPr>
        <p:spPr>
          <a:xfrm flipH="1">
            <a:off x="11395538" y="1761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30"/>
          <p:cNvCxnSpPr/>
          <p:nvPr/>
        </p:nvCxnSpPr>
        <p:spPr>
          <a:xfrm flipH="1">
            <a:off x="11539563" y="370375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30"/>
          <p:cNvCxnSpPr/>
          <p:nvPr/>
        </p:nvCxnSpPr>
        <p:spPr>
          <a:xfrm flipH="1">
            <a:off x="11700338" y="4809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30"/>
          <p:cNvCxnSpPr/>
          <p:nvPr/>
        </p:nvCxnSpPr>
        <p:spPr>
          <a:xfrm flipH="1">
            <a:off x="11852738" y="6333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4" name="Google Shape;364;p30"/>
          <p:cNvCxnSpPr/>
          <p:nvPr/>
        </p:nvCxnSpPr>
        <p:spPr>
          <a:xfrm flipH="1">
            <a:off x="12005138" y="785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5" name="Google Shape;365;p30"/>
          <p:cNvCxnSpPr/>
          <p:nvPr/>
        </p:nvCxnSpPr>
        <p:spPr>
          <a:xfrm flipH="1">
            <a:off x="11424499" y="821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1"/>
          <p:cNvSpPr txBox="1">
            <a:spLocks noGrp="1"/>
          </p:cNvSpPr>
          <p:nvPr>
            <p:ph type="title"/>
          </p:nvPr>
        </p:nvSpPr>
        <p:spPr>
          <a:xfrm>
            <a:off x="304800" y="-1143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Prep and Cleaning</a:t>
            </a:r>
            <a:endParaRPr b="1"/>
          </a:p>
        </p:txBody>
      </p:sp>
      <p:sp>
        <p:nvSpPr>
          <p:cNvPr id="372" name="Google Shape;372;p31"/>
          <p:cNvSpPr txBox="1">
            <a:spLocks noGrp="1"/>
          </p:cNvSpPr>
          <p:nvPr>
            <p:ph type="body" idx="1"/>
          </p:nvPr>
        </p:nvSpPr>
        <p:spPr>
          <a:xfrm>
            <a:off x="304800" y="1181100"/>
            <a:ext cx="7551900" cy="459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Dummy Variables Transformation: gender, student stage, lead source data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Mapping the date first visited as variable time_til_oct: absolute value difference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</a:t>
            </a:r>
            <a:endParaRPr/>
          </a:p>
        </p:txBody>
      </p:sp>
      <p:sp>
        <p:nvSpPr>
          <p:cNvPr id="373" name="Google Shape;373;p31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74" name="Google Shape;3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7825" y="1086475"/>
            <a:ext cx="3924925" cy="17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1"/>
          <p:cNvSpPr txBox="1">
            <a:spLocks noGrp="1"/>
          </p:cNvSpPr>
          <p:nvPr>
            <p:ph type="body" idx="1"/>
          </p:nvPr>
        </p:nvSpPr>
        <p:spPr>
          <a:xfrm>
            <a:off x="6296250" y="4055275"/>
            <a:ext cx="4636200" cy="1386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SzPts val="688"/>
              <a:buNone/>
            </a:pPr>
            <a:r>
              <a:rPr lang="en-US" sz="2200">
                <a:solidFill>
                  <a:srgbClr val="2B60AA"/>
                </a:solidFill>
              </a:rPr>
              <a:t>Visits to the website spike during October; application window opens in September</a:t>
            </a:r>
            <a:endParaRPr sz="1200"/>
          </a:p>
        </p:txBody>
      </p:sp>
      <p:pic>
        <p:nvPicPr>
          <p:cNvPr id="376" name="Google Shape;37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2150" y="3168800"/>
            <a:ext cx="4009900" cy="2962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Google Shape;377;p31"/>
          <p:cNvCxnSpPr/>
          <p:nvPr/>
        </p:nvCxnSpPr>
        <p:spPr>
          <a:xfrm rot="10800000">
            <a:off x="4127700" y="4135975"/>
            <a:ext cx="642300" cy="300300"/>
          </a:xfrm>
          <a:prstGeom prst="straightConnector1">
            <a:avLst/>
          </a:prstGeom>
          <a:noFill/>
          <a:ln w="38100" cap="flat" cmpd="sng">
            <a:solidFill>
              <a:srgbClr val="4292D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2"/>
          <p:cNvSpPr txBox="1">
            <a:spLocks noGrp="1"/>
          </p:cNvSpPr>
          <p:nvPr>
            <p:ph type="title"/>
          </p:nvPr>
        </p:nvSpPr>
        <p:spPr>
          <a:xfrm>
            <a:off x="304800" y="-1143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Exploratory Data Analysis: Programs</a:t>
            </a:r>
            <a:endParaRPr b="1"/>
          </a:p>
        </p:txBody>
      </p:sp>
      <p:sp>
        <p:nvSpPr>
          <p:cNvPr id="384" name="Google Shape;384;p32"/>
          <p:cNvSpPr txBox="1">
            <a:spLocks noGrp="1"/>
          </p:cNvSpPr>
          <p:nvPr>
            <p:ph type="body" idx="1"/>
          </p:nvPr>
        </p:nvSpPr>
        <p:spPr>
          <a:xfrm>
            <a:off x="5712825" y="4862875"/>
            <a:ext cx="5678700" cy="1449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B60AA"/>
                </a:solidFill>
              </a:rPr>
              <a:t>MSBA program has more inquiries than other programs, which leads to higher applicant and archive numbers.</a:t>
            </a:r>
            <a:endParaRPr>
              <a:solidFill>
                <a:srgbClr val="2B60AA"/>
              </a:solidFill>
            </a:endParaRPr>
          </a:p>
        </p:txBody>
      </p:sp>
      <p:sp>
        <p:nvSpPr>
          <p:cNvPr id="385" name="Google Shape;385;p32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86" name="Google Shape;3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00" y="1638300"/>
            <a:ext cx="8185035" cy="284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3"/>
          <p:cNvSpPr txBox="1">
            <a:spLocks noGrp="1"/>
          </p:cNvSpPr>
          <p:nvPr>
            <p:ph type="title"/>
          </p:nvPr>
        </p:nvSpPr>
        <p:spPr>
          <a:xfrm>
            <a:off x="304800" y="1143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Exploratory Data Analysis: Archives</a:t>
            </a:r>
            <a:endParaRPr b="1"/>
          </a:p>
        </p:txBody>
      </p:sp>
      <p:sp>
        <p:nvSpPr>
          <p:cNvPr id="393" name="Google Shape;393;p33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94" name="Google Shape;3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25" y="1930625"/>
            <a:ext cx="6896100" cy="38957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3"/>
          <p:cNvSpPr txBox="1">
            <a:spLocks noGrp="1"/>
          </p:cNvSpPr>
          <p:nvPr>
            <p:ph type="body" idx="1"/>
          </p:nvPr>
        </p:nvSpPr>
        <p:spPr>
          <a:xfrm>
            <a:off x="7885800" y="2542175"/>
            <a:ext cx="3971100" cy="1658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Non-archives are more likely to file a web inquiry (red), and Archives are more likely to not file a web inquiry (blue).</a:t>
            </a:r>
            <a:endParaRPr sz="2200">
              <a:solidFill>
                <a:srgbClr val="2B60AA"/>
              </a:solidFill>
            </a:endParaRPr>
          </a:p>
        </p:txBody>
      </p:sp>
      <p:sp>
        <p:nvSpPr>
          <p:cNvPr id="396" name="Google Shape;396;p33"/>
          <p:cNvSpPr/>
          <p:nvPr/>
        </p:nvSpPr>
        <p:spPr>
          <a:xfrm>
            <a:off x="1011525" y="5418225"/>
            <a:ext cx="333900" cy="25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/>
          <p:cNvSpPr/>
          <p:nvPr/>
        </p:nvSpPr>
        <p:spPr>
          <a:xfrm>
            <a:off x="5992775" y="5418225"/>
            <a:ext cx="333900" cy="25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3"/>
          <p:cNvSpPr/>
          <p:nvPr/>
        </p:nvSpPr>
        <p:spPr>
          <a:xfrm>
            <a:off x="3502150" y="5479000"/>
            <a:ext cx="333900" cy="13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5" name="Google Shape;405;p34"/>
          <p:cNvSpPr txBox="1">
            <a:spLocks noGrp="1"/>
          </p:cNvSpPr>
          <p:nvPr>
            <p:ph type="body" idx="1"/>
          </p:nvPr>
        </p:nvSpPr>
        <p:spPr>
          <a:xfrm>
            <a:off x="7603475" y="2088375"/>
            <a:ext cx="3990300" cy="1794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Many people who start an application do not come from an event registration lead. </a:t>
            </a:r>
            <a:endParaRPr sz="2200">
              <a:solidFill>
                <a:srgbClr val="2B60AA"/>
              </a:solidFill>
            </a:endParaRPr>
          </a:p>
        </p:txBody>
      </p:sp>
      <p:pic>
        <p:nvPicPr>
          <p:cNvPr id="406" name="Google Shape;4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00" y="1491350"/>
            <a:ext cx="6432849" cy="452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4"/>
          <p:cNvSpPr txBox="1">
            <a:spLocks noGrp="1"/>
          </p:cNvSpPr>
          <p:nvPr>
            <p:ph type="title"/>
          </p:nvPr>
        </p:nvSpPr>
        <p:spPr>
          <a:xfrm>
            <a:off x="304800" y="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Exploratory Data Analysis: Events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5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4" name="Google Shape;414;p35"/>
          <p:cNvSpPr txBox="1">
            <a:spLocks noGrp="1"/>
          </p:cNvSpPr>
          <p:nvPr>
            <p:ph type="body" idx="1"/>
          </p:nvPr>
        </p:nvSpPr>
        <p:spPr>
          <a:xfrm>
            <a:off x="219750" y="1607375"/>
            <a:ext cx="5214000" cy="991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Logistic Regression:</a:t>
            </a:r>
            <a:endParaRPr sz="2200">
              <a:solidFill>
                <a:srgbClr val="2B60AA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Predicting if they will start an Application</a:t>
            </a:r>
            <a:endParaRPr>
              <a:solidFill>
                <a:srgbClr val="2B60AA"/>
              </a:solidFill>
            </a:endParaRPr>
          </a:p>
        </p:txBody>
      </p:sp>
      <p:sp>
        <p:nvSpPr>
          <p:cNvPr id="415" name="Google Shape;415;p35"/>
          <p:cNvSpPr txBox="1">
            <a:spLocks noGrp="1"/>
          </p:cNvSpPr>
          <p:nvPr>
            <p:ph type="body" idx="1"/>
          </p:nvPr>
        </p:nvSpPr>
        <p:spPr>
          <a:xfrm>
            <a:off x="215750" y="2832198"/>
            <a:ext cx="5214000" cy="159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2B60AA"/>
                </a:solidFill>
              </a:rPr>
              <a:t>If an applicant fills out a web inquiry form or registers for an event, then they are less likely to start an application than those who don’t.</a:t>
            </a:r>
            <a:endParaRPr sz="2100">
              <a:solidFill>
                <a:srgbClr val="2B60AA"/>
              </a:solidFill>
            </a:endParaRPr>
          </a:p>
        </p:txBody>
      </p:sp>
      <p:pic>
        <p:nvPicPr>
          <p:cNvPr id="416" name="Google Shape;4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0275" y="469375"/>
            <a:ext cx="5970575" cy="82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0275" y="1475388"/>
            <a:ext cx="5970574" cy="4708074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35"/>
          <p:cNvSpPr/>
          <p:nvPr/>
        </p:nvSpPr>
        <p:spPr>
          <a:xfrm>
            <a:off x="5990275" y="3245000"/>
            <a:ext cx="5970600" cy="7611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5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/>
              <a:t>Modeling</a:t>
            </a:r>
            <a:endParaRPr sz="4200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6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6" name="Google Shape;426;p36"/>
          <p:cNvSpPr txBox="1">
            <a:spLocks noGrp="1"/>
          </p:cNvSpPr>
          <p:nvPr>
            <p:ph type="body" idx="1"/>
          </p:nvPr>
        </p:nvSpPr>
        <p:spPr>
          <a:xfrm>
            <a:off x="254750" y="1564425"/>
            <a:ext cx="5214000" cy="991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fontScale="85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Logistic Regression: </a:t>
            </a:r>
            <a:endParaRPr sz="2200">
              <a:solidFill>
                <a:srgbClr val="2B60AA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Predicting if they will submit application or not</a:t>
            </a:r>
            <a:endParaRPr sz="2200">
              <a:solidFill>
                <a:srgbClr val="2B60AA"/>
              </a:solidFill>
            </a:endParaRPr>
          </a:p>
        </p:txBody>
      </p:sp>
      <p:sp>
        <p:nvSpPr>
          <p:cNvPr id="427" name="Google Shape;427;p36"/>
          <p:cNvSpPr txBox="1">
            <a:spLocks noGrp="1"/>
          </p:cNvSpPr>
          <p:nvPr>
            <p:ph type="body" idx="1"/>
          </p:nvPr>
        </p:nvSpPr>
        <p:spPr>
          <a:xfrm>
            <a:off x="254750" y="2737675"/>
            <a:ext cx="5214000" cy="1443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fontScale="85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60AA"/>
                </a:solidFill>
              </a:rPr>
              <a:t>When a student fills out a web inquiry form, their odds of applying decreases by 6%</a:t>
            </a:r>
            <a:endParaRPr sz="2000">
              <a:solidFill>
                <a:srgbClr val="2B60AA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60AA"/>
                </a:solidFill>
              </a:rPr>
              <a:t>May be because these students are unsure of applying and therefore submit a web inquiry form.</a:t>
            </a:r>
            <a:endParaRPr sz="2000">
              <a:solidFill>
                <a:srgbClr val="2B60AA"/>
              </a:solidFill>
            </a:endParaRPr>
          </a:p>
        </p:txBody>
      </p:sp>
      <p:pic>
        <p:nvPicPr>
          <p:cNvPr id="428" name="Google Shape;4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475" y="576625"/>
            <a:ext cx="6172326" cy="7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3475" y="1473900"/>
            <a:ext cx="6172325" cy="473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650" y="4443575"/>
            <a:ext cx="502910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36"/>
          <p:cNvSpPr/>
          <p:nvPr/>
        </p:nvSpPr>
        <p:spPr>
          <a:xfrm>
            <a:off x="5609275" y="3092600"/>
            <a:ext cx="6172200" cy="7398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6"/>
          <p:cNvSpPr txBox="1">
            <a:spLocks noGrp="1"/>
          </p:cNvSpPr>
          <p:nvPr>
            <p:ph type="title"/>
          </p:nvPr>
        </p:nvSpPr>
        <p:spPr>
          <a:xfrm>
            <a:off x="304800" y="-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b="1"/>
              <a:t>Modeling</a:t>
            </a:r>
            <a:endParaRPr sz="41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/>
          <p:nvPr/>
        </p:nvSpPr>
        <p:spPr>
          <a:xfrm>
            <a:off x="4462946" y="2849125"/>
            <a:ext cx="4131600" cy="946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3122946" y="5146279"/>
            <a:ext cx="526800" cy="5352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3122946" y="4097135"/>
            <a:ext cx="526800" cy="5352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9"/>
          <p:cNvSpPr/>
          <p:nvPr/>
        </p:nvSpPr>
        <p:spPr>
          <a:xfrm>
            <a:off x="3122946" y="3038699"/>
            <a:ext cx="526800" cy="5352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3122946" y="1944950"/>
            <a:ext cx="526800" cy="5352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body" idx="1"/>
          </p:nvPr>
        </p:nvSpPr>
        <p:spPr>
          <a:xfrm>
            <a:off x="3184046" y="1011600"/>
            <a:ext cx="950700" cy="559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accent1"/>
                </a:solidFill>
              </a:rPr>
              <a:t>1</a:t>
            </a:r>
            <a:endParaRPr sz="31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accent1"/>
                </a:solidFill>
              </a:rPr>
              <a:t>2</a:t>
            </a:r>
            <a:endParaRPr sz="31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accent1"/>
                </a:solidFill>
              </a:rPr>
              <a:t>3</a:t>
            </a:r>
            <a:endParaRPr sz="31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accent1"/>
                </a:solidFill>
              </a:rPr>
              <a:t>4</a:t>
            </a:r>
            <a:endParaRPr sz="3100" b="1">
              <a:solidFill>
                <a:schemeClr val="accent1"/>
              </a:solidFill>
            </a:endParaRPr>
          </a:p>
        </p:txBody>
      </p:sp>
      <p:sp>
        <p:nvSpPr>
          <p:cNvPr id="190" name="Google Shape;190;p19"/>
          <p:cNvSpPr txBox="1">
            <a:spLocks noGrp="1"/>
          </p:cNvSpPr>
          <p:nvPr>
            <p:ph type="sldNum" idx="12"/>
          </p:nvPr>
        </p:nvSpPr>
        <p:spPr>
          <a:xfrm>
            <a:off x="9633004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title"/>
          </p:nvPr>
        </p:nvSpPr>
        <p:spPr>
          <a:xfrm>
            <a:off x="2175896" y="-303302"/>
            <a:ext cx="8254200" cy="2317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b="1"/>
              <a:t>AGENDA</a:t>
            </a:r>
            <a:endParaRPr sz="5100" b="1"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11080804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4554946" y="1789775"/>
            <a:ext cx="3964200" cy="7863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rgbClr val="FFFFFF"/>
                </a:solidFill>
              </a:rPr>
              <a:t>PROJECT SCOPE</a:t>
            </a: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4554946" y="2932775"/>
            <a:ext cx="3964200" cy="7863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rgbClr val="FFFFFF"/>
                </a:solidFill>
              </a:rPr>
              <a:t>DATA, EXPLORATION, RECOMMENDATION</a:t>
            </a:r>
            <a:endParaRPr sz="2500" b="1">
              <a:solidFill>
                <a:srgbClr val="FFFFFF"/>
              </a:solidFill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4554946" y="3999575"/>
            <a:ext cx="3964200" cy="7863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rgbClr val="FFFFFF"/>
                </a:solidFill>
              </a:rPr>
              <a:t>OVERALL CONCLUSIONS</a:t>
            </a: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4554946" y="5066375"/>
            <a:ext cx="3964200" cy="7863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rgbClr val="FFFFFF"/>
                </a:solidFill>
              </a:rPr>
              <a:t>Q&amp;A</a:t>
            </a: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4462946" y="1706125"/>
            <a:ext cx="4131600" cy="946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rgbClr val="FFFFFF"/>
                </a:solidFill>
              </a:rPr>
              <a:t>PROJECT SCOPE</a:t>
            </a: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4462946" y="3915925"/>
            <a:ext cx="4131600" cy="946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rgbClr val="FFFFFF"/>
              </a:solidFill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4462946" y="4982725"/>
            <a:ext cx="4131600" cy="946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rgbClr val="FFFFFF"/>
              </a:solidFill>
            </a:endParaRPr>
          </a:p>
        </p:txBody>
      </p:sp>
      <p:sp>
        <p:nvSpPr>
          <p:cNvPr id="200" name="Google Shape;200;p19"/>
          <p:cNvSpPr/>
          <p:nvPr/>
        </p:nvSpPr>
        <p:spPr>
          <a:xfrm>
            <a:off x="3562271" y="1421125"/>
            <a:ext cx="27600" cy="51250"/>
          </a:xfrm>
          <a:custGeom>
            <a:avLst/>
            <a:gdLst/>
            <a:ahLst/>
            <a:cxnLst/>
            <a:rect l="l" t="t" r="r" b="b"/>
            <a:pathLst>
              <a:path w="1104" h="2050" extrusionOk="0">
                <a:moveTo>
                  <a:pt x="0" y="1"/>
                </a:moveTo>
                <a:lnTo>
                  <a:pt x="0" y="477"/>
                </a:lnTo>
                <a:cubicBezTo>
                  <a:pt x="375" y="592"/>
                  <a:pt x="635" y="938"/>
                  <a:pt x="635" y="1328"/>
                </a:cubicBezTo>
                <a:cubicBezTo>
                  <a:pt x="635" y="1429"/>
                  <a:pt x="621" y="1530"/>
                  <a:pt x="585" y="1624"/>
                </a:cubicBezTo>
                <a:lnTo>
                  <a:pt x="404" y="1494"/>
                </a:lnTo>
                <a:lnTo>
                  <a:pt x="513" y="2049"/>
                </a:lnTo>
                <a:lnTo>
                  <a:pt x="1089" y="1963"/>
                </a:lnTo>
                <a:lnTo>
                  <a:pt x="981" y="1883"/>
                </a:lnTo>
                <a:cubicBezTo>
                  <a:pt x="1061" y="1710"/>
                  <a:pt x="1104" y="1523"/>
                  <a:pt x="1104" y="1328"/>
                </a:cubicBezTo>
                <a:cubicBezTo>
                  <a:pt x="1104" y="679"/>
                  <a:pt x="635" y="123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3529996" y="1467825"/>
            <a:ext cx="49250" cy="20375"/>
          </a:xfrm>
          <a:custGeom>
            <a:avLst/>
            <a:gdLst/>
            <a:ahLst/>
            <a:cxnLst/>
            <a:rect l="l" t="t" r="r" b="b"/>
            <a:pathLst>
              <a:path w="1970" h="815" extrusionOk="0">
                <a:moveTo>
                  <a:pt x="109" y="1"/>
                </a:moveTo>
                <a:lnTo>
                  <a:pt x="0" y="556"/>
                </a:lnTo>
                <a:lnTo>
                  <a:pt x="137" y="462"/>
                </a:lnTo>
                <a:cubicBezTo>
                  <a:pt x="394" y="698"/>
                  <a:pt x="720" y="815"/>
                  <a:pt x="1045" y="815"/>
                </a:cubicBezTo>
                <a:cubicBezTo>
                  <a:pt x="1378" y="815"/>
                  <a:pt x="1710" y="692"/>
                  <a:pt x="1969" y="448"/>
                </a:cubicBezTo>
                <a:lnTo>
                  <a:pt x="1969" y="441"/>
                </a:lnTo>
                <a:lnTo>
                  <a:pt x="1573" y="174"/>
                </a:lnTo>
                <a:cubicBezTo>
                  <a:pt x="1418" y="292"/>
                  <a:pt x="1232" y="352"/>
                  <a:pt x="1046" y="352"/>
                </a:cubicBezTo>
                <a:cubicBezTo>
                  <a:pt x="868" y="352"/>
                  <a:pt x="689" y="297"/>
                  <a:pt x="534" y="188"/>
                </a:cubicBezTo>
                <a:lnTo>
                  <a:pt x="678" y="95"/>
                </a:lnTo>
                <a:lnTo>
                  <a:pt x="109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3516121" y="1416800"/>
            <a:ext cx="43100" cy="52150"/>
          </a:xfrm>
          <a:custGeom>
            <a:avLst/>
            <a:gdLst/>
            <a:ahLst/>
            <a:cxnLst/>
            <a:rect l="l" t="t" r="r" b="b"/>
            <a:pathLst>
              <a:path w="1724" h="2086" extrusionOk="0">
                <a:moveTo>
                  <a:pt x="1327" y="1"/>
                </a:moveTo>
                <a:lnTo>
                  <a:pt x="1327" y="181"/>
                </a:lnTo>
                <a:cubicBezTo>
                  <a:pt x="469" y="361"/>
                  <a:pt x="0" y="1299"/>
                  <a:pt x="375" y="2085"/>
                </a:cubicBezTo>
                <a:lnTo>
                  <a:pt x="772" y="1818"/>
                </a:lnTo>
                <a:cubicBezTo>
                  <a:pt x="729" y="1717"/>
                  <a:pt x="707" y="1609"/>
                  <a:pt x="707" y="1501"/>
                </a:cubicBezTo>
                <a:cubicBezTo>
                  <a:pt x="714" y="1111"/>
                  <a:pt x="959" y="772"/>
                  <a:pt x="1327" y="657"/>
                </a:cubicBezTo>
                <a:lnTo>
                  <a:pt x="1327" y="823"/>
                </a:lnTo>
                <a:lnTo>
                  <a:pt x="1724" y="426"/>
                </a:lnTo>
                <a:lnTo>
                  <a:pt x="1327" y="1"/>
                </a:ln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19"/>
          <p:cNvGrpSpPr/>
          <p:nvPr/>
        </p:nvGrpSpPr>
        <p:grpSpPr>
          <a:xfrm>
            <a:off x="9228067" y="2849187"/>
            <a:ext cx="896372" cy="869952"/>
            <a:chOff x="4815575" y="1416800"/>
            <a:chExt cx="73750" cy="71400"/>
          </a:xfrm>
        </p:grpSpPr>
        <p:sp>
          <p:nvSpPr>
            <p:cNvPr id="204" name="Google Shape;204;p19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4292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CA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7"/>
          <p:cNvSpPr txBox="1">
            <a:spLocks noGrp="1"/>
          </p:cNvSpPr>
          <p:nvPr>
            <p:ph type="title"/>
          </p:nvPr>
        </p:nvSpPr>
        <p:spPr>
          <a:xfrm>
            <a:off x="552450" y="349363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/>
              <a:t>Recommendations</a:t>
            </a:r>
            <a:endParaRPr sz="3800" b="1"/>
          </a:p>
        </p:txBody>
      </p:sp>
      <p:sp>
        <p:nvSpPr>
          <p:cNvPr id="439" name="Google Shape;439;p37"/>
          <p:cNvSpPr txBox="1">
            <a:spLocks noGrp="1"/>
          </p:cNvSpPr>
          <p:nvPr>
            <p:ph type="body" idx="1"/>
          </p:nvPr>
        </p:nvSpPr>
        <p:spPr>
          <a:xfrm>
            <a:off x="7026674" y="1996463"/>
            <a:ext cx="4219800" cy="16170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We recommend Merage to take a closer look at calls to action &amp; reactions of those who fill out forms and attend the event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0" name="Google Shape;440;p37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1" name="Google Shape;441;p37"/>
          <p:cNvSpPr txBox="1">
            <a:spLocks noGrp="1"/>
          </p:cNvSpPr>
          <p:nvPr>
            <p:ph type="body" idx="1"/>
          </p:nvPr>
        </p:nvSpPr>
        <p:spPr>
          <a:xfrm>
            <a:off x="7057349" y="4205838"/>
            <a:ext cx="4219800" cy="16170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lnSpcReduction="2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Conduct in depth analysis on why males drop off in the conversion funnel as opposed to females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42" name="Google Shape;442;p37"/>
          <p:cNvSpPr txBox="1">
            <a:spLocks noGrp="1"/>
          </p:cNvSpPr>
          <p:nvPr>
            <p:ph type="body" idx="1"/>
          </p:nvPr>
        </p:nvSpPr>
        <p:spPr>
          <a:xfrm>
            <a:off x="1278450" y="2221425"/>
            <a:ext cx="4188000" cy="1108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Inquiry Form &amp; Event Registration doesn’t have positive impact on submitting application</a:t>
            </a:r>
            <a:endParaRPr sz="2000">
              <a:solidFill>
                <a:srgbClr val="1155CC"/>
              </a:solidFill>
            </a:endParaRPr>
          </a:p>
        </p:txBody>
      </p:sp>
      <p:sp>
        <p:nvSpPr>
          <p:cNvPr id="443" name="Google Shape;443;p37"/>
          <p:cNvSpPr txBox="1"/>
          <p:nvPr/>
        </p:nvSpPr>
        <p:spPr>
          <a:xfrm>
            <a:off x="1278450" y="4422349"/>
            <a:ext cx="4188000" cy="110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1155CC"/>
                </a:solidFill>
              </a:rPr>
              <a:t>Females are more likely to apply even though more males express more overall interest in programs</a:t>
            </a:r>
            <a:endParaRPr sz="2000">
              <a:solidFill>
                <a:srgbClr val="1155CC"/>
              </a:solidFill>
            </a:endParaRPr>
          </a:p>
        </p:txBody>
      </p:sp>
      <p:cxnSp>
        <p:nvCxnSpPr>
          <p:cNvPr id="444" name="Google Shape;444;p37"/>
          <p:cNvCxnSpPr/>
          <p:nvPr/>
        </p:nvCxnSpPr>
        <p:spPr>
          <a:xfrm>
            <a:off x="5727074" y="2781263"/>
            <a:ext cx="1095600" cy="168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5" name="Google Shape;445;p37"/>
          <p:cNvCxnSpPr/>
          <p:nvPr/>
        </p:nvCxnSpPr>
        <p:spPr>
          <a:xfrm>
            <a:off x="5727074" y="5143463"/>
            <a:ext cx="1095600" cy="168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38"/>
          <p:cNvPicPr preferRelativeResize="0"/>
          <p:nvPr/>
        </p:nvPicPr>
        <p:blipFill rotWithShape="1">
          <a:blip r:embed="rId3">
            <a:alphaModFix/>
          </a:blip>
          <a:srcRect l="24141" r="24141"/>
          <a:stretch/>
        </p:blipFill>
        <p:spPr>
          <a:xfrm>
            <a:off x="6847700" y="0"/>
            <a:ext cx="5330650" cy="685800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452" name="Google Shape;452;p38"/>
          <p:cNvSpPr txBox="1">
            <a:spLocks noGrp="1"/>
          </p:cNvSpPr>
          <p:nvPr>
            <p:ph type="title"/>
          </p:nvPr>
        </p:nvSpPr>
        <p:spPr>
          <a:xfrm>
            <a:off x="304800" y="1475899"/>
            <a:ext cx="7010400" cy="2317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/>
              <a:t>APPLICANTS DATA</a:t>
            </a:r>
            <a:endParaRPr sz="4700" b="1"/>
          </a:p>
        </p:txBody>
      </p:sp>
      <p:sp>
        <p:nvSpPr>
          <p:cNvPr id="453" name="Google Shape;453;p38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4" name="Google Shape;454;p38"/>
          <p:cNvCxnSpPr/>
          <p:nvPr/>
        </p:nvCxnSpPr>
        <p:spPr>
          <a:xfrm flipH="1">
            <a:off x="7000099" y="-1286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38"/>
          <p:cNvCxnSpPr/>
          <p:nvPr/>
        </p:nvCxnSpPr>
        <p:spPr>
          <a:xfrm flipH="1">
            <a:off x="6623899" y="-702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38"/>
          <p:cNvCxnSpPr/>
          <p:nvPr/>
        </p:nvCxnSpPr>
        <p:spPr>
          <a:xfrm flipH="1">
            <a:off x="11243138" y="23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38"/>
          <p:cNvCxnSpPr/>
          <p:nvPr/>
        </p:nvCxnSpPr>
        <p:spPr>
          <a:xfrm flipH="1">
            <a:off x="11395538" y="1761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38"/>
          <p:cNvCxnSpPr/>
          <p:nvPr/>
        </p:nvCxnSpPr>
        <p:spPr>
          <a:xfrm flipH="1">
            <a:off x="11539563" y="370375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38"/>
          <p:cNvCxnSpPr/>
          <p:nvPr/>
        </p:nvCxnSpPr>
        <p:spPr>
          <a:xfrm flipH="1">
            <a:off x="11700338" y="4809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38"/>
          <p:cNvCxnSpPr/>
          <p:nvPr/>
        </p:nvCxnSpPr>
        <p:spPr>
          <a:xfrm flipH="1">
            <a:off x="11852738" y="6333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1" name="Google Shape;461;p38"/>
          <p:cNvCxnSpPr/>
          <p:nvPr/>
        </p:nvCxnSpPr>
        <p:spPr>
          <a:xfrm flipH="1">
            <a:off x="12005138" y="785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" name="Google Shape;462;p38"/>
          <p:cNvCxnSpPr/>
          <p:nvPr/>
        </p:nvCxnSpPr>
        <p:spPr>
          <a:xfrm flipH="1">
            <a:off x="11424499" y="821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9"/>
          <p:cNvSpPr txBox="1">
            <a:spLocks noGrp="1"/>
          </p:cNvSpPr>
          <p:nvPr>
            <p:ph type="title"/>
          </p:nvPr>
        </p:nvSpPr>
        <p:spPr>
          <a:xfrm>
            <a:off x="304800" y="-1143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Exploratory Data Analysis</a:t>
            </a:r>
            <a:endParaRPr b="1"/>
          </a:p>
        </p:txBody>
      </p:sp>
      <p:sp>
        <p:nvSpPr>
          <p:cNvPr id="469" name="Google Shape;469;p39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70" name="Google Shape;470;p39"/>
          <p:cNvSpPr txBox="1">
            <a:spLocks noGrp="1"/>
          </p:cNvSpPr>
          <p:nvPr>
            <p:ph type="body" idx="1"/>
          </p:nvPr>
        </p:nvSpPr>
        <p:spPr>
          <a:xfrm>
            <a:off x="378575" y="2560775"/>
            <a:ext cx="2916600" cy="1658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 fontScale="85000" lnSpcReduction="1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Other sources indicates leads from other sources such as grescoresender, hobsons, gradfair, and gmat.</a:t>
            </a:r>
            <a:endParaRPr sz="2200">
              <a:solidFill>
                <a:srgbClr val="2B60AA"/>
              </a:solidFill>
            </a:endParaRPr>
          </a:p>
        </p:txBody>
      </p:sp>
      <p:sp>
        <p:nvSpPr>
          <p:cNvPr id="471" name="Google Shape;471;p39"/>
          <p:cNvSpPr txBox="1">
            <a:spLocks noGrp="1"/>
          </p:cNvSpPr>
          <p:nvPr>
            <p:ph type="body" idx="1"/>
          </p:nvPr>
        </p:nvSpPr>
        <p:spPr>
          <a:xfrm>
            <a:off x="8912600" y="2693325"/>
            <a:ext cx="3003300" cy="1658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Merage School Web Inquiry form supplies the most leads</a:t>
            </a:r>
            <a:endParaRPr sz="2200">
              <a:solidFill>
                <a:srgbClr val="2B60AA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Traffic most likely being driven from other sources</a:t>
            </a:r>
            <a:endParaRPr sz="2200">
              <a:solidFill>
                <a:srgbClr val="2B60AA"/>
              </a:solidFill>
            </a:endParaRPr>
          </a:p>
        </p:txBody>
      </p:sp>
      <p:pic>
        <p:nvPicPr>
          <p:cNvPr id="472" name="Google Shape;47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367" y="1092900"/>
            <a:ext cx="4690707" cy="526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"/>
          <p:cNvSpPr txBox="1">
            <a:spLocks noGrp="1"/>
          </p:cNvSpPr>
          <p:nvPr>
            <p:ph type="title"/>
          </p:nvPr>
        </p:nvSpPr>
        <p:spPr>
          <a:xfrm>
            <a:off x="304800" y="38100"/>
            <a:ext cx="4671300" cy="137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SURVIVAL ANALYSIS</a:t>
            </a:r>
            <a:endParaRPr b="1"/>
          </a:p>
        </p:txBody>
      </p:sp>
      <p:sp>
        <p:nvSpPr>
          <p:cNvPr id="479" name="Google Shape;479;p40"/>
          <p:cNvSpPr txBox="1">
            <a:spLocks noGrp="1"/>
          </p:cNvSpPr>
          <p:nvPr>
            <p:ph type="body" idx="1"/>
          </p:nvPr>
        </p:nvSpPr>
        <p:spPr>
          <a:xfrm>
            <a:off x="304800" y="1707776"/>
            <a:ext cx="3732300" cy="438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time elapsed calculated field</a:t>
            </a:r>
            <a:endParaRPr sz="2700"/>
          </a:p>
          <a:p>
            <a:pPr marL="457200" lvl="0" indent="-4000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lead source information</a:t>
            </a:r>
            <a:endParaRPr sz="2700"/>
          </a:p>
          <a:p>
            <a:pPr marL="457200" lvl="0" indent="-4000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residency status</a:t>
            </a:r>
            <a:endParaRPr sz="2700"/>
          </a:p>
          <a:p>
            <a:pPr marL="457200" lvl="0" indent="-4000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700"/>
              <a:buChar char="●"/>
            </a:pPr>
            <a:r>
              <a:rPr lang="en-US" sz="2700"/>
              <a:t>program data</a:t>
            </a:r>
            <a:endParaRPr sz="2700"/>
          </a:p>
        </p:txBody>
      </p:sp>
      <p:sp>
        <p:nvSpPr>
          <p:cNvPr id="480" name="Google Shape;480;p40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481" name="Google Shape;48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225" y="639625"/>
            <a:ext cx="7178250" cy="53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1"/>
          <p:cNvSpPr txBox="1">
            <a:spLocks noGrp="1"/>
          </p:cNvSpPr>
          <p:nvPr>
            <p:ph type="title"/>
          </p:nvPr>
        </p:nvSpPr>
        <p:spPr>
          <a:xfrm>
            <a:off x="304800" y="-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Survival Analysis: Citizenship</a:t>
            </a:r>
            <a:endParaRPr b="1"/>
          </a:p>
        </p:txBody>
      </p:sp>
      <p:sp>
        <p:nvSpPr>
          <p:cNvPr id="488" name="Google Shape;488;p41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24</a:t>
            </a:fld>
            <a:endParaRPr/>
          </a:p>
        </p:txBody>
      </p:sp>
      <p:pic>
        <p:nvPicPr>
          <p:cNvPr id="489" name="Google Shape;48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3500"/>
            <a:ext cx="6792677" cy="54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41"/>
          <p:cNvSpPr txBox="1">
            <a:spLocks noGrp="1"/>
          </p:cNvSpPr>
          <p:nvPr>
            <p:ph type="body" idx="1"/>
          </p:nvPr>
        </p:nvSpPr>
        <p:spPr>
          <a:xfrm>
            <a:off x="7440600" y="1686000"/>
            <a:ext cx="4188000" cy="2112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Compared to citizens, international students are more likely to submit applications earlier.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2"/>
          <p:cNvSpPr txBox="1">
            <a:spLocks noGrp="1"/>
          </p:cNvSpPr>
          <p:nvPr>
            <p:ph type="title"/>
          </p:nvPr>
        </p:nvSpPr>
        <p:spPr>
          <a:xfrm>
            <a:off x="304800" y="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Survival Analysis: Online Application</a:t>
            </a:r>
            <a:endParaRPr b="1"/>
          </a:p>
        </p:txBody>
      </p:sp>
      <p:sp>
        <p:nvSpPr>
          <p:cNvPr id="497" name="Google Shape;497;p42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8" name="Google Shape;498;p42"/>
          <p:cNvSpPr txBox="1">
            <a:spLocks noGrp="1"/>
          </p:cNvSpPr>
          <p:nvPr>
            <p:ph type="body" idx="1"/>
          </p:nvPr>
        </p:nvSpPr>
        <p:spPr>
          <a:xfrm>
            <a:off x="7593000" y="1838400"/>
            <a:ext cx="4188000" cy="2112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B60AA"/>
                </a:solidFill>
              </a:rPr>
              <a:t>Compared to applicants from other sources (like gmat, grescoresender,gradfair, etc), </a:t>
            </a:r>
            <a:r>
              <a:rPr lang="en-US" sz="2200">
                <a:solidFill>
                  <a:srgbClr val="2B60AA"/>
                </a:solidFill>
              </a:rPr>
              <a:t>Lead_online_applicants</a:t>
            </a:r>
            <a:r>
              <a:rPr lang="en-US">
                <a:solidFill>
                  <a:srgbClr val="2B60AA"/>
                </a:solidFill>
              </a:rPr>
              <a:t> (direct applicants) are more likely to submit applications early. </a:t>
            </a:r>
            <a:endParaRPr/>
          </a:p>
        </p:txBody>
      </p:sp>
      <p:pic>
        <p:nvPicPr>
          <p:cNvPr id="499" name="Google Shape;49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7700"/>
            <a:ext cx="7151189" cy="53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3"/>
          <p:cNvSpPr txBox="1">
            <a:spLocks noGrp="1"/>
          </p:cNvSpPr>
          <p:nvPr>
            <p:ph type="title"/>
          </p:nvPr>
        </p:nvSpPr>
        <p:spPr>
          <a:xfrm>
            <a:off x="304800" y="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Survival Analysis: Programs</a:t>
            </a:r>
            <a:endParaRPr b="1"/>
          </a:p>
        </p:txBody>
      </p:sp>
      <p:sp>
        <p:nvSpPr>
          <p:cNvPr id="506" name="Google Shape;506;p43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7" name="Google Shape;507;p43"/>
          <p:cNvSpPr txBox="1">
            <a:spLocks noGrp="1"/>
          </p:cNvSpPr>
          <p:nvPr>
            <p:ph type="body" idx="1"/>
          </p:nvPr>
        </p:nvSpPr>
        <p:spPr>
          <a:xfrm>
            <a:off x="7440600" y="1686000"/>
            <a:ext cx="4188000" cy="16023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There is no significant difference in submission date between MSBA and non_MSBA.</a:t>
            </a:r>
            <a:endParaRPr/>
          </a:p>
        </p:txBody>
      </p:sp>
      <p:pic>
        <p:nvPicPr>
          <p:cNvPr id="508" name="Google Shape;5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7700"/>
            <a:ext cx="7150757" cy="53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800" y="1359850"/>
            <a:ext cx="5833126" cy="511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44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/>
              <a:t>Modeling</a:t>
            </a:r>
            <a:endParaRPr sz="4000" b="1"/>
          </a:p>
        </p:txBody>
      </p:sp>
      <p:sp>
        <p:nvSpPr>
          <p:cNvPr id="516" name="Google Shape;516;p44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7" name="Google Shape;517;p44"/>
          <p:cNvSpPr txBox="1">
            <a:spLocks noGrp="1"/>
          </p:cNvSpPr>
          <p:nvPr>
            <p:ph type="body" idx="1"/>
          </p:nvPr>
        </p:nvSpPr>
        <p:spPr>
          <a:xfrm>
            <a:off x="961400" y="1755700"/>
            <a:ext cx="4188000" cy="1514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Poisson Regression</a:t>
            </a:r>
            <a:endParaRPr sz="2200">
              <a:solidFill>
                <a:srgbClr val="2B60AA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At .001 alpha level: Almost all variables are significant.</a:t>
            </a:r>
            <a:endParaRPr/>
          </a:p>
        </p:txBody>
      </p:sp>
      <p:sp>
        <p:nvSpPr>
          <p:cNvPr id="518" name="Google Shape;518;p44"/>
          <p:cNvSpPr txBox="1"/>
          <p:nvPr/>
        </p:nvSpPr>
        <p:spPr>
          <a:xfrm>
            <a:off x="1330700" y="3649500"/>
            <a:ext cx="34707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1C232"/>
                </a:solidFill>
              </a:rPr>
              <a:t>Lead online applicants have a smaller elapsed time</a:t>
            </a:r>
            <a:endParaRPr sz="2000">
              <a:solidFill>
                <a:srgbClr val="F1C23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1C23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1C232"/>
                </a:solidFill>
              </a:rPr>
              <a:t>Very small difference between elapsed time in the programs</a:t>
            </a:r>
            <a:endParaRPr sz="2000">
              <a:solidFill>
                <a:srgbClr val="F1C232"/>
              </a:solidFill>
            </a:endParaRPr>
          </a:p>
        </p:txBody>
      </p:sp>
      <p:sp>
        <p:nvSpPr>
          <p:cNvPr id="519" name="Google Shape;519;p44"/>
          <p:cNvSpPr/>
          <p:nvPr/>
        </p:nvSpPr>
        <p:spPr>
          <a:xfrm>
            <a:off x="5681604" y="3543300"/>
            <a:ext cx="5791500" cy="11541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5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b="1"/>
              <a:t>Recommendations</a:t>
            </a:r>
            <a:endParaRPr sz="4100" b="1"/>
          </a:p>
        </p:txBody>
      </p:sp>
      <p:sp>
        <p:nvSpPr>
          <p:cNvPr id="526" name="Google Shape;526;p45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7" name="Google Shape;527;p45"/>
          <p:cNvSpPr txBox="1">
            <a:spLocks noGrp="1"/>
          </p:cNvSpPr>
          <p:nvPr>
            <p:ph type="body" idx="1"/>
          </p:nvPr>
        </p:nvSpPr>
        <p:spPr>
          <a:xfrm>
            <a:off x="866950" y="2252850"/>
            <a:ext cx="3933600" cy="8313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B60AA"/>
                </a:solidFill>
              </a:rPr>
              <a:t>International Students apply earlier than Citizens</a:t>
            </a:r>
            <a:endParaRPr/>
          </a:p>
        </p:txBody>
      </p:sp>
      <p:sp>
        <p:nvSpPr>
          <p:cNvPr id="528" name="Google Shape;528;p45"/>
          <p:cNvSpPr txBox="1">
            <a:spLocks noGrp="1"/>
          </p:cNvSpPr>
          <p:nvPr>
            <p:ph type="body" idx="1"/>
          </p:nvPr>
        </p:nvSpPr>
        <p:spPr>
          <a:xfrm>
            <a:off x="866949" y="3377900"/>
            <a:ext cx="3933600" cy="878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B60AA"/>
                </a:solidFill>
              </a:rPr>
              <a:t>Direct online applicants have faster rates of submission</a:t>
            </a:r>
            <a:endParaRPr/>
          </a:p>
        </p:txBody>
      </p:sp>
      <p:sp>
        <p:nvSpPr>
          <p:cNvPr id="529" name="Google Shape;529;p45"/>
          <p:cNvSpPr txBox="1">
            <a:spLocks noGrp="1"/>
          </p:cNvSpPr>
          <p:nvPr>
            <p:ph type="body" idx="1"/>
          </p:nvPr>
        </p:nvSpPr>
        <p:spPr>
          <a:xfrm>
            <a:off x="866950" y="4494550"/>
            <a:ext cx="3933600" cy="8313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B60AA"/>
                </a:solidFill>
              </a:rPr>
              <a:t>Elapsed time doesn’t vary much between programs</a:t>
            </a:r>
            <a:endParaRPr sz="2300">
              <a:solidFill>
                <a:srgbClr val="2B60AA"/>
              </a:solidFill>
            </a:endParaRPr>
          </a:p>
        </p:txBody>
      </p:sp>
      <p:sp>
        <p:nvSpPr>
          <p:cNvPr id="530" name="Google Shape;530;p45"/>
          <p:cNvSpPr txBox="1">
            <a:spLocks noGrp="1"/>
          </p:cNvSpPr>
          <p:nvPr>
            <p:ph type="body" idx="1"/>
          </p:nvPr>
        </p:nvSpPr>
        <p:spPr>
          <a:xfrm>
            <a:off x="6493275" y="1615473"/>
            <a:ext cx="4219800" cy="13536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fontScale="77500" lnSpcReduction="10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Focus campaign efforts on international students in the beginning rounds and use targeted marketing for residents in later rounds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1" name="Google Shape;531;p45"/>
          <p:cNvSpPr txBox="1">
            <a:spLocks noGrp="1"/>
          </p:cNvSpPr>
          <p:nvPr>
            <p:ph type="body" idx="1"/>
          </p:nvPr>
        </p:nvSpPr>
        <p:spPr>
          <a:xfrm>
            <a:off x="6523950" y="5002825"/>
            <a:ext cx="4219800" cy="13536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No need for Merage to focus campaign efforts based on deadlines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532" name="Google Shape;532;p45"/>
          <p:cNvCxnSpPr/>
          <p:nvPr/>
        </p:nvCxnSpPr>
        <p:spPr>
          <a:xfrm rot="10800000" flipH="1">
            <a:off x="5193674" y="2366963"/>
            <a:ext cx="1070400" cy="2619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45"/>
          <p:cNvCxnSpPr/>
          <p:nvPr/>
        </p:nvCxnSpPr>
        <p:spPr>
          <a:xfrm>
            <a:off x="5110050" y="4992950"/>
            <a:ext cx="1187700" cy="6441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45"/>
          <p:cNvCxnSpPr/>
          <p:nvPr/>
        </p:nvCxnSpPr>
        <p:spPr>
          <a:xfrm>
            <a:off x="5110050" y="3874125"/>
            <a:ext cx="1137300" cy="900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5" name="Google Shape;535;p45"/>
          <p:cNvSpPr txBox="1">
            <a:spLocks noGrp="1"/>
          </p:cNvSpPr>
          <p:nvPr>
            <p:ph type="body" idx="1"/>
          </p:nvPr>
        </p:nvSpPr>
        <p:spPr>
          <a:xfrm>
            <a:off x="6493275" y="3291873"/>
            <a:ext cx="4219800" cy="1353600"/>
          </a:xfrm>
          <a:prstGeom prst="rect">
            <a:avLst/>
          </a:prstGeom>
          <a:solidFill>
            <a:srgbClr val="4292D1">
              <a:alpha val="68540"/>
            </a:srgbClr>
          </a:solidFill>
        </p:spPr>
        <p:txBody>
          <a:bodyPr spcFirstLastPara="1" wrap="square" lIns="91425" tIns="45700" rIns="91425" bIns="45700" anchor="ctr" anchorCtr="0">
            <a:normAutofit fontScale="85000"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Prompt those who have expressed interests from other forms with reminders of submission deadlines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46"/>
          <p:cNvPicPr preferRelativeResize="0"/>
          <p:nvPr/>
        </p:nvPicPr>
        <p:blipFill rotWithShape="1">
          <a:blip r:embed="rId3">
            <a:alphaModFix/>
          </a:blip>
          <a:srcRect l="44272" r="177"/>
          <a:stretch/>
        </p:blipFill>
        <p:spPr>
          <a:xfrm>
            <a:off x="7000177" y="0"/>
            <a:ext cx="5178300" cy="685800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542" name="Google Shape;542;p46"/>
          <p:cNvSpPr txBox="1">
            <a:spLocks noGrp="1"/>
          </p:cNvSpPr>
          <p:nvPr>
            <p:ph type="title"/>
          </p:nvPr>
        </p:nvSpPr>
        <p:spPr>
          <a:xfrm>
            <a:off x="304800" y="1475899"/>
            <a:ext cx="7010400" cy="2317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/>
              <a:t>CONCLUSIONS</a:t>
            </a:r>
            <a:endParaRPr sz="4700" b="1"/>
          </a:p>
        </p:txBody>
      </p:sp>
      <p:sp>
        <p:nvSpPr>
          <p:cNvPr id="543" name="Google Shape;543;p46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4" name="Google Shape;544;p46"/>
          <p:cNvCxnSpPr/>
          <p:nvPr/>
        </p:nvCxnSpPr>
        <p:spPr>
          <a:xfrm flipH="1">
            <a:off x="7000099" y="-1286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" name="Google Shape;545;p46"/>
          <p:cNvCxnSpPr/>
          <p:nvPr/>
        </p:nvCxnSpPr>
        <p:spPr>
          <a:xfrm flipH="1">
            <a:off x="6623899" y="-702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6" name="Google Shape;546;p46"/>
          <p:cNvCxnSpPr/>
          <p:nvPr/>
        </p:nvCxnSpPr>
        <p:spPr>
          <a:xfrm flipH="1">
            <a:off x="11243138" y="23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7" name="Google Shape;547;p46"/>
          <p:cNvCxnSpPr/>
          <p:nvPr/>
        </p:nvCxnSpPr>
        <p:spPr>
          <a:xfrm flipH="1">
            <a:off x="11395538" y="1761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8" name="Google Shape;548;p46"/>
          <p:cNvCxnSpPr/>
          <p:nvPr/>
        </p:nvCxnSpPr>
        <p:spPr>
          <a:xfrm flipH="1">
            <a:off x="11539563" y="370375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9" name="Google Shape;549;p46"/>
          <p:cNvCxnSpPr/>
          <p:nvPr/>
        </p:nvCxnSpPr>
        <p:spPr>
          <a:xfrm flipH="1">
            <a:off x="11700338" y="4809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6"/>
          <p:cNvCxnSpPr/>
          <p:nvPr/>
        </p:nvCxnSpPr>
        <p:spPr>
          <a:xfrm flipH="1">
            <a:off x="11852738" y="6333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6"/>
          <p:cNvCxnSpPr/>
          <p:nvPr/>
        </p:nvCxnSpPr>
        <p:spPr>
          <a:xfrm flipH="1">
            <a:off x="12005138" y="785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6"/>
          <p:cNvCxnSpPr/>
          <p:nvPr/>
        </p:nvCxnSpPr>
        <p:spPr>
          <a:xfrm flipH="1">
            <a:off x="11424499" y="821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0"/>
          <p:cNvPicPr preferRelativeResize="0"/>
          <p:nvPr/>
        </p:nvPicPr>
        <p:blipFill rotWithShape="1">
          <a:blip r:embed="rId3">
            <a:alphaModFix/>
          </a:blip>
          <a:srcRect l="14700" r="34972"/>
          <a:stretch/>
        </p:blipFill>
        <p:spPr>
          <a:xfrm>
            <a:off x="7000177" y="0"/>
            <a:ext cx="5178300" cy="685800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213" name="Google Shape;213;p20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20"/>
          <p:cNvCxnSpPr/>
          <p:nvPr/>
        </p:nvCxnSpPr>
        <p:spPr>
          <a:xfrm flipH="1">
            <a:off x="7000099" y="-1286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0"/>
          <p:cNvCxnSpPr/>
          <p:nvPr/>
        </p:nvCxnSpPr>
        <p:spPr>
          <a:xfrm flipH="1">
            <a:off x="6623899" y="-702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0"/>
          <p:cNvCxnSpPr/>
          <p:nvPr/>
        </p:nvCxnSpPr>
        <p:spPr>
          <a:xfrm flipH="1">
            <a:off x="11243275" y="-103150"/>
            <a:ext cx="938400" cy="716040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20"/>
          <p:cNvCxnSpPr/>
          <p:nvPr/>
        </p:nvCxnSpPr>
        <p:spPr>
          <a:xfrm flipH="1">
            <a:off x="11395538" y="1761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20"/>
          <p:cNvCxnSpPr/>
          <p:nvPr/>
        </p:nvCxnSpPr>
        <p:spPr>
          <a:xfrm flipH="1">
            <a:off x="11539563" y="370375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0"/>
          <p:cNvCxnSpPr/>
          <p:nvPr/>
        </p:nvCxnSpPr>
        <p:spPr>
          <a:xfrm flipH="1">
            <a:off x="11700338" y="4809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0"/>
          <p:cNvCxnSpPr/>
          <p:nvPr/>
        </p:nvCxnSpPr>
        <p:spPr>
          <a:xfrm flipH="1">
            <a:off x="11852738" y="6333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0"/>
          <p:cNvCxnSpPr/>
          <p:nvPr/>
        </p:nvCxnSpPr>
        <p:spPr>
          <a:xfrm flipH="1">
            <a:off x="12005138" y="785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222;p20"/>
          <p:cNvSpPr txBox="1">
            <a:spLocks noGrp="1"/>
          </p:cNvSpPr>
          <p:nvPr>
            <p:ph type="title"/>
          </p:nvPr>
        </p:nvSpPr>
        <p:spPr>
          <a:xfrm>
            <a:off x="304800" y="1661753"/>
            <a:ext cx="7010400" cy="2317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/>
              <a:t>PROJECT OVERVIEW</a:t>
            </a:r>
            <a:endParaRPr sz="4700" b="1"/>
          </a:p>
        </p:txBody>
      </p:sp>
      <p:cxnSp>
        <p:nvCxnSpPr>
          <p:cNvPr id="223" name="Google Shape;223;p20"/>
          <p:cNvCxnSpPr/>
          <p:nvPr/>
        </p:nvCxnSpPr>
        <p:spPr>
          <a:xfrm flipH="1">
            <a:off x="11424499" y="821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7"/>
          <p:cNvSpPr txBox="1">
            <a:spLocks noGrp="1"/>
          </p:cNvSpPr>
          <p:nvPr>
            <p:ph type="title"/>
          </p:nvPr>
        </p:nvSpPr>
        <p:spPr>
          <a:xfrm>
            <a:off x="457200" y="419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/>
              <a:t>BUSINESS SOLUTIONS </a:t>
            </a:r>
            <a:endParaRPr sz="4200" b="1"/>
          </a:p>
        </p:txBody>
      </p:sp>
      <p:sp>
        <p:nvSpPr>
          <p:cNvPr id="559" name="Google Shape;559;p47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60" name="Google Shape;560;p47"/>
          <p:cNvSpPr txBox="1">
            <a:spLocks noGrp="1"/>
          </p:cNvSpPr>
          <p:nvPr>
            <p:ph type="body" idx="4294967295"/>
          </p:nvPr>
        </p:nvSpPr>
        <p:spPr>
          <a:xfrm>
            <a:off x="4464550" y="1711700"/>
            <a:ext cx="3263400" cy="123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010">
                <a:solidFill>
                  <a:schemeClr val="lt1"/>
                </a:solidFill>
              </a:rPr>
              <a:t>Automate drip mailer communication planner for various lead stages from the conversion funnel</a:t>
            </a:r>
            <a:endParaRPr sz="1555"/>
          </a:p>
        </p:txBody>
      </p:sp>
      <p:sp>
        <p:nvSpPr>
          <p:cNvPr id="561" name="Google Shape;561;p47"/>
          <p:cNvSpPr txBox="1">
            <a:spLocks noGrp="1"/>
          </p:cNvSpPr>
          <p:nvPr>
            <p:ph type="body" idx="4294967295"/>
          </p:nvPr>
        </p:nvSpPr>
        <p:spPr>
          <a:xfrm>
            <a:off x="762925" y="1848331"/>
            <a:ext cx="3263400" cy="123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010">
                <a:solidFill>
                  <a:schemeClr val="accent4"/>
                </a:solidFill>
              </a:rPr>
              <a:t>Focused marketing efforts for Facebook and users who like the Merage FB page</a:t>
            </a:r>
            <a:endParaRPr sz="1555">
              <a:solidFill>
                <a:schemeClr val="accent4"/>
              </a:solidFill>
            </a:endParaRPr>
          </a:p>
        </p:txBody>
      </p:sp>
      <p:sp>
        <p:nvSpPr>
          <p:cNvPr id="562" name="Google Shape;562;p47"/>
          <p:cNvSpPr txBox="1">
            <a:spLocks noGrp="1"/>
          </p:cNvSpPr>
          <p:nvPr>
            <p:ph type="body" idx="4294967295"/>
          </p:nvPr>
        </p:nvSpPr>
        <p:spPr>
          <a:xfrm>
            <a:off x="8154325" y="1848325"/>
            <a:ext cx="3263400" cy="123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010">
                <a:solidFill>
                  <a:schemeClr val="accent4"/>
                </a:solidFill>
              </a:rPr>
              <a:t>Take a customized effort to improve male conversion rate and to increase applicant numbers for female while retaining conversion rate</a:t>
            </a:r>
            <a:endParaRPr sz="1555">
              <a:solidFill>
                <a:schemeClr val="accent4"/>
              </a:solidFill>
            </a:endParaRPr>
          </a:p>
        </p:txBody>
      </p:sp>
      <p:sp>
        <p:nvSpPr>
          <p:cNvPr id="563" name="Google Shape;563;p47"/>
          <p:cNvSpPr txBox="1">
            <a:spLocks noGrp="1"/>
          </p:cNvSpPr>
          <p:nvPr>
            <p:ph type="body" idx="4294967295"/>
          </p:nvPr>
        </p:nvSpPr>
        <p:spPr>
          <a:xfrm>
            <a:off x="2406550" y="3868671"/>
            <a:ext cx="3263400" cy="1927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10"/>
              <a:t>Target marketing toward international students for first few submission deadlines and residents for later deadlines</a:t>
            </a:r>
            <a:endParaRPr sz="2010"/>
          </a:p>
        </p:txBody>
      </p:sp>
      <p:sp>
        <p:nvSpPr>
          <p:cNvPr id="564" name="Google Shape;564;p47"/>
          <p:cNvSpPr txBox="1">
            <a:spLocks noGrp="1"/>
          </p:cNvSpPr>
          <p:nvPr>
            <p:ph type="body" idx="4294967295"/>
          </p:nvPr>
        </p:nvSpPr>
        <p:spPr>
          <a:xfrm>
            <a:off x="6401725" y="4249681"/>
            <a:ext cx="3263400" cy="123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-US" sz="2010">
                <a:solidFill>
                  <a:schemeClr val="accent4"/>
                </a:solidFill>
              </a:rPr>
              <a:t>Minimize drop off from lead sources other than “online form” by improving engagement efforts</a:t>
            </a:r>
            <a:endParaRPr sz="1555">
              <a:solidFill>
                <a:schemeClr val="accent4"/>
              </a:solidFill>
            </a:endParaRPr>
          </a:p>
        </p:txBody>
      </p:sp>
      <p:cxnSp>
        <p:nvCxnSpPr>
          <p:cNvPr id="565" name="Google Shape;565;p47"/>
          <p:cNvCxnSpPr/>
          <p:nvPr/>
        </p:nvCxnSpPr>
        <p:spPr>
          <a:xfrm rot="5400000" flipH="1">
            <a:off x="3106800" y="2465751"/>
            <a:ext cx="2229300" cy="309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6" name="Google Shape;566;p47"/>
          <p:cNvCxnSpPr/>
          <p:nvPr/>
        </p:nvCxnSpPr>
        <p:spPr>
          <a:xfrm rot="5400000" flipH="1">
            <a:off x="3197603" y="2399069"/>
            <a:ext cx="2229300" cy="30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7" name="Google Shape;567;p47"/>
          <p:cNvCxnSpPr/>
          <p:nvPr/>
        </p:nvCxnSpPr>
        <p:spPr>
          <a:xfrm rot="5400000" flipH="1">
            <a:off x="3275000" y="2536481"/>
            <a:ext cx="2229300" cy="30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8" name="Google Shape;568;p47"/>
          <p:cNvCxnSpPr/>
          <p:nvPr/>
        </p:nvCxnSpPr>
        <p:spPr>
          <a:xfrm rot="5400000" flipH="1">
            <a:off x="6709350" y="2421834"/>
            <a:ext cx="2339400" cy="309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9" name="Google Shape;569;p47"/>
          <p:cNvCxnSpPr/>
          <p:nvPr/>
        </p:nvCxnSpPr>
        <p:spPr>
          <a:xfrm rot="5400000" flipH="1">
            <a:off x="6800153" y="2351859"/>
            <a:ext cx="2339400" cy="30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0" name="Google Shape;570;p47"/>
          <p:cNvCxnSpPr/>
          <p:nvPr/>
        </p:nvCxnSpPr>
        <p:spPr>
          <a:xfrm rot="5400000" flipH="1">
            <a:off x="6877550" y="2496056"/>
            <a:ext cx="2339400" cy="30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1" name="Google Shape;571;p47"/>
          <p:cNvCxnSpPr/>
          <p:nvPr/>
        </p:nvCxnSpPr>
        <p:spPr>
          <a:xfrm rot="5400000" flipH="1">
            <a:off x="4880550" y="5012634"/>
            <a:ext cx="2339400" cy="309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2" name="Google Shape;572;p47"/>
          <p:cNvCxnSpPr/>
          <p:nvPr/>
        </p:nvCxnSpPr>
        <p:spPr>
          <a:xfrm rot="5400000" flipH="1">
            <a:off x="4964653" y="4860234"/>
            <a:ext cx="2339400" cy="30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3" name="Google Shape;573;p47"/>
          <p:cNvCxnSpPr/>
          <p:nvPr/>
        </p:nvCxnSpPr>
        <p:spPr>
          <a:xfrm rot="5400000" flipH="1">
            <a:off x="5048750" y="5086856"/>
            <a:ext cx="2339400" cy="30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8"/>
          <p:cNvSpPr txBox="1">
            <a:spLocks noGrp="1"/>
          </p:cNvSpPr>
          <p:nvPr>
            <p:ph type="dt" idx="10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October 7, 2020</a:t>
            </a:r>
            <a:endParaRPr/>
          </a:p>
        </p:txBody>
      </p:sp>
      <p:sp>
        <p:nvSpPr>
          <p:cNvPr id="579" name="Google Shape;579;p48"/>
          <p:cNvSpPr txBox="1">
            <a:spLocks noGrp="1"/>
          </p:cNvSpPr>
          <p:nvPr>
            <p:ph type="ftr" idx="11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8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31</a:t>
            </a:fld>
            <a:endParaRPr/>
          </a:p>
        </p:txBody>
      </p:sp>
      <p:pic>
        <p:nvPicPr>
          <p:cNvPr id="581" name="Google Shape;5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6067" y="0"/>
            <a:ext cx="12770400" cy="6858000"/>
          </a:xfrm>
          <a:prstGeom prst="flowChartInputOutput">
            <a:avLst/>
          </a:prstGeom>
          <a:noFill/>
          <a:ln>
            <a:noFill/>
          </a:ln>
        </p:spPr>
      </p:pic>
      <p:cxnSp>
        <p:nvCxnSpPr>
          <p:cNvPr id="582" name="Google Shape;582;p48"/>
          <p:cNvCxnSpPr/>
          <p:nvPr/>
        </p:nvCxnSpPr>
        <p:spPr>
          <a:xfrm flipH="1">
            <a:off x="1900525" y="-82700"/>
            <a:ext cx="2757900" cy="70302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3" name="Google Shape;583;p48"/>
          <p:cNvCxnSpPr/>
          <p:nvPr/>
        </p:nvCxnSpPr>
        <p:spPr>
          <a:xfrm flipH="1">
            <a:off x="2216197" y="-65789"/>
            <a:ext cx="2674800" cy="69606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4" name="Google Shape;584;p48"/>
          <p:cNvSpPr txBox="1">
            <a:spLocks noGrp="1"/>
          </p:cNvSpPr>
          <p:nvPr>
            <p:ph type="title"/>
          </p:nvPr>
        </p:nvSpPr>
        <p:spPr>
          <a:xfrm>
            <a:off x="304800" y="-538751"/>
            <a:ext cx="8254200" cy="23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lang="en-US" b="1"/>
              <a:t>THANK YOU</a:t>
            </a:r>
            <a:endParaRPr b="1"/>
          </a:p>
        </p:txBody>
      </p:sp>
      <p:sp>
        <p:nvSpPr>
          <p:cNvPr id="585" name="Google Shape;585;p48"/>
          <p:cNvSpPr txBox="1">
            <a:spLocks noGrp="1"/>
          </p:cNvSpPr>
          <p:nvPr>
            <p:ph type="body" idx="1"/>
          </p:nvPr>
        </p:nvSpPr>
        <p:spPr>
          <a:xfrm>
            <a:off x="228600" y="1853733"/>
            <a:ext cx="8254200" cy="14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rPr lang="en-US" sz="4000"/>
              <a:t>Q&amp;A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>
            <a:spLocks noGrp="1"/>
          </p:cNvSpPr>
          <p:nvPr>
            <p:ph type="title"/>
          </p:nvPr>
        </p:nvSpPr>
        <p:spPr>
          <a:xfrm>
            <a:off x="304800" y="2324101"/>
            <a:ext cx="110871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>
                <a:solidFill>
                  <a:schemeClr val="accent1"/>
                </a:solidFill>
              </a:rPr>
              <a:t>PROJECT SCOPE</a:t>
            </a:r>
            <a:endParaRPr sz="4700" b="1">
              <a:solidFill>
                <a:schemeClr val="accent1"/>
              </a:solidFill>
            </a:endParaRPr>
          </a:p>
        </p:txBody>
      </p:sp>
      <p:sp>
        <p:nvSpPr>
          <p:cNvPr id="230" name="Google Shape;230;p21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body" idx="4"/>
          </p:nvPr>
        </p:nvSpPr>
        <p:spPr>
          <a:xfrm>
            <a:off x="7961779" y="3744252"/>
            <a:ext cx="3696900" cy="2352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Maximize number of </a:t>
            </a:r>
            <a:r>
              <a:rPr lang="en-US">
                <a:solidFill>
                  <a:srgbClr val="F1C232"/>
                </a:solidFill>
              </a:rPr>
              <a:t>submitted applications</a:t>
            </a:r>
            <a:r>
              <a:rPr lang="en-US">
                <a:solidFill>
                  <a:schemeClr val="lt1"/>
                </a:solidFill>
              </a:rPr>
              <a:t> and overall </a:t>
            </a:r>
            <a:r>
              <a:rPr lang="en-US">
                <a:solidFill>
                  <a:srgbClr val="F1C232"/>
                </a:solidFill>
              </a:rPr>
              <a:t>clicks</a:t>
            </a:r>
            <a:r>
              <a:rPr lang="en-US">
                <a:solidFill>
                  <a:schemeClr val="lt1"/>
                </a:solidFill>
              </a:rPr>
              <a:t> on their digital advertising campaigns</a:t>
            </a:r>
            <a:endParaRPr/>
          </a:p>
        </p:txBody>
      </p:sp>
      <p:sp>
        <p:nvSpPr>
          <p:cNvPr id="232" name="Google Shape;232;p21"/>
          <p:cNvSpPr txBox="1">
            <a:spLocks noGrp="1"/>
          </p:cNvSpPr>
          <p:nvPr>
            <p:ph type="body" idx="4"/>
          </p:nvPr>
        </p:nvSpPr>
        <p:spPr>
          <a:xfrm>
            <a:off x="4273044" y="3744252"/>
            <a:ext cx="3696900" cy="2352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Improve Merage campaigns on </a:t>
            </a:r>
            <a:r>
              <a:rPr lang="en-US">
                <a:solidFill>
                  <a:srgbClr val="F1C232"/>
                </a:solidFill>
              </a:rPr>
              <a:t>search engines</a:t>
            </a:r>
            <a:r>
              <a:rPr lang="en-US">
                <a:solidFill>
                  <a:schemeClr val="lt1"/>
                </a:solidFill>
              </a:rPr>
              <a:t> and </a:t>
            </a:r>
            <a:r>
              <a:rPr lang="en-US">
                <a:solidFill>
                  <a:schemeClr val="accent2"/>
                </a:solidFill>
              </a:rPr>
              <a:t>social media platforms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33" name="Google Shape;233;p21"/>
          <p:cNvSpPr txBox="1">
            <a:spLocks noGrp="1"/>
          </p:cNvSpPr>
          <p:nvPr>
            <p:ph type="body" idx="2"/>
          </p:nvPr>
        </p:nvSpPr>
        <p:spPr>
          <a:xfrm>
            <a:off x="571475" y="3744253"/>
            <a:ext cx="3696900" cy="2352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Help Merage improve </a:t>
            </a:r>
            <a:r>
              <a:rPr lang="en-US">
                <a:solidFill>
                  <a:schemeClr val="accent2"/>
                </a:solidFill>
              </a:rPr>
              <a:t>online advertising </a:t>
            </a:r>
            <a:r>
              <a:rPr lang="en-US">
                <a:solidFill>
                  <a:schemeClr val="lt1"/>
                </a:solidFill>
              </a:rPr>
              <a:t>strategy for SMP</a:t>
            </a:r>
            <a:endParaRPr/>
          </a:p>
        </p:txBody>
      </p:sp>
      <p:pic>
        <p:nvPicPr>
          <p:cNvPr id="234" name="Google Shape;234;p21"/>
          <p:cNvPicPr preferRelativeResize="0"/>
          <p:nvPr/>
        </p:nvPicPr>
        <p:blipFill rotWithShape="1">
          <a:blip r:embed="rId3">
            <a:alphaModFix amt="82000"/>
          </a:blip>
          <a:srcRect b="63054"/>
          <a:stretch/>
        </p:blipFill>
        <p:spPr>
          <a:xfrm>
            <a:off x="0" y="0"/>
            <a:ext cx="12192000" cy="33782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5" name="Google Shape;235;p21"/>
          <p:cNvSpPr/>
          <p:nvPr/>
        </p:nvSpPr>
        <p:spPr>
          <a:xfrm>
            <a:off x="10325" y="12575"/>
            <a:ext cx="12192000" cy="3378300"/>
          </a:xfrm>
          <a:prstGeom prst="rect">
            <a:avLst/>
          </a:prstGeom>
          <a:solidFill>
            <a:srgbClr val="003366">
              <a:alpha val="33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 b="1">
                <a:solidFill>
                  <a:schemeClr val="accent2"/>
                </a:solidFill>
              </a:rPr>
              <a:t>PROJECT SCOPE</a:t>
            </a:r>
            <a:endParaRPr sz="5300" b="1">
              <a:solidFill>
                <a:schemeClr val="accent2"/>
              </a:solidFill>
            </a:endParaRPr>
          </a:p>
        </p:txBody>
      </p:sp>
      <p:cxnSp>
        <p:nvCxnSpPr>
          <p:cNvPr id="236" name="Google Shape;236;p21"/>
          <p:cNvCxnSpPr/>
          <p:nvPr/>
        </p:nvCxnSpPr>
        <p:spPr>
          <a:xfrm rot="10800000">
            <a:off x="4198078" y="3974503"/>
            <a:ext cx="10200" cy="1891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21"/>
          <p:cNvCxnSpPr/>
          <p:nvPr/>
        </p:nvCxnSpPr>
        <p:spPr>
          <a:xfrm rot="10800000">
            <a:off x="7974628" y="3974503"/>
            <a:ext cx="10200" cy="1891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2"/>
          <p:cNvSpPr txBox="1">
            <a:spLocks noGrp="1"/>
          </p:cNvSpPr>
          <p:nvPr>
            <p:ph type="title"/>
          </p:nvPr>
        </p:nvSpPr>
        <p:spPr>
          <a:xfrm>
            <a:off x="31100" y="114300"/>
            <a:ext cx="12192000" cy="1054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KEY QUESTIONS</a:t>
            </a:r>
            <a:endParaRPr b="1"/>
          </a:p>
        </p:txBody>
      </p:sp>
      <p:sp>
        <p:nvSpPr>
          <p:cNvPr id="244" name="Google Shape;244;p22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45" name="Google Shape;245;p22"/>
          <p:cNvSpPr/>
          <p:nvPr/>
        </p:nvSpPr>
        <p:spPr>
          <a:xfrm>
            <a:off x="1636350" y="1019400"/>
            <a:ext cx="2659500" cy="2534100"/>
          </a:xfrm>
          <a:prstGeom prst="ellipse">
            <a:avLst/>
          </a:prstGeom>
          <a:solidFill>
            <a:srgbClr val="4292D1">
              <a:alpha val="68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2"/>
                </a:solidFill>
              </a:rPr>
              <a:t>Can we maximize the number of application submissions?</a:t>
            </a:r>
            <a:r>
              <a:rPr lang="en-US" sz="1100">
                <a:solidFill>
                  <a:srgbClr val="FFC939"/>
                </a:solidFill>
              </a:rPr>
              <a:t> </a:t>
            </a:r>
            <a:endParaRPr sz="1100">
              <a:solidFill>
                <a:srgbClr val="FFC939"/>
              </a:solidFill>
            </a:endParaRPr>
          </a:p>
        </p:txBody>
      </p:sp>
      <p:sp>
        <p:nvSpPr>
          <p:cNvPr id="246" name="Google Shape;246;p22"/>
          <p:cNvSpPr/>
          <p:nvPr/>
        </p:nvSpPr>
        <p:spPr>
          <a:xfrm>
            <a:off x="7110725" y="846150"/>
            <a:ext cx="2659500" cy="265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B60AA"/>
                </a:solidFill>
              </a:rPr>
              <a:t>What platforms are optimal to advertise on? </a:t>
            </a:r>
            <a:endParaRPr sz="2000">
              <a:solidFill>
                <a:srgbClr val="2B60AA"/>
              </a:solidFill>
            </a:endParaRPr>
          </a:p>
        </p:txBody>
      </p:sp>
      <p:sp>
        <p:nvSpPr>
          <p:cNvPr id="247" name="Google Shape;247;p22"/>
          <p:cNvSpPr/>
          <p:nvPr/>
        </p:nvSpPr>
        <p:spPr>
          <a:xfrm>
            <a:off x="3813700" y="1668075"/>
            <a:ext cx="4051500" cy="4060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</a:rPr>
              <a:t>What types of applicants are more likely to apply? </a:t>
            </a:r>
            <a:endParaRPr sz="27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</a:rPr>
              <a:t>Which leads increase chances of applying? 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248" name="Google Shape;248;p22"/>
          <p:cNvSpPr/>
          <p:nvPr/>
        </p:nvSpPr>
        <p:spPr>
          <a:xfrm>
            <a:off x="2015575" y="3636075"/>
            <a:ext cx="2355600" cy="2265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60AA"/>
                </a:solidFill>
              </a:rPr>
              <a:t>How can we improve click and conversion rates?</a:t>
            </a:r>
            <a:endParaRPr sz="1000">
              <a:solidFill>
                <a:srgbClr val="2B60AA"/>
              </a:solidFill>
            </a:endParaRPr>
          </a:p>
        </p:txBody>
      </p:sp>
      <p:sp>
        <p:nvSpPr>
          <p:cNvPr id="249" name="Google Shape;249;p22"/>
          <p:cNvSpPr/>
          <p:nvPr/>
        </p:nvSpPr>
        <p:spPr>
          <a:xfrm>
            <a:off x="7134000" y="3728225"/>
            <a:ext cx="3072300" cy="2857500"/>
          </a:xfrm>
          <a:prstGeom prst="ellipse">
            <a:avLst/>
          </a:prstGeom>
          <a:solidFill>
            <a:srgbClr val="4292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accent4"/>
                </a:solidFill>
              </a:rPr>
              <a:t>Do application submission dates tell us anything about applicant behavior?</a:t>
            </a:r>
            <a:r>
              <a:rPr lang="en-US" sz="2300">
                <a:solidFill>
                  <a:schemeClr val="accent1"/>
                </a:solidFill>
              </a:rPr>
              <a:t> </a:t>
            </a:r>
            <a:endParaRPr sz="23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3"/>
          <p:cNvSpPr txBox="1">
            <a:spLocks noGrp="1"/>
          </p:cNvSpPr>
          <p:nvPr>
            <p:ph type="body" idx="4"/>
          </p:nvPr>
        </p:nvSpPr>
        <p:spPr>
          <a:xfrm>
            <a:off x="8114175" y="1662250"/>
            <a:ext cx="3746700" cy="3443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-US" sz="1900"/>
              <a:t>Lead source data</a:t>
            </a:r>
            <a:endParaRPr sz="19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900"/>
              <a:t>Date of first visit and application submit date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Residency data</a:t>
            </a:r>
            <a:endParaRPr sz="19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900"/>
              <a:t>Program data</a:t>
            </a:r>
            <a:endParaRPr sz="19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900"/>
              <a:t>Variables of interest: </a:t>
            </a:r>
            <a:endParaRPr sz="19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US" sz="1500"/>
              <a:t>Time elapsed</a:t>
            </a:r>
            <a:endParaRPr sz="1500"/>
          </a:p>
        </p:txBody>
      </p:sp>
      <p:sp>
        <p:nvSpPr>
          <p:cNvPr id="256" name="Google Shape;256;p23"/>
          <p:cNvSpPr txBox="1">
            <a:spLocks noGrp="1"/>
          </p:cNvSpPr>
          <p:nvPr>
            <p:ph type="body" idx="2"/>
          </p:nvPr>
        </p:nvSpPr>
        <p:spPr>
          <a:xfrm>
            <a:off x="723875" y="1475525"/>
            <a:ext cx="3220500" cy="3498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•"/>
            </a:pPr>
            <a:r>
              <a:rPr lang="en-US" sz="2100"/>
              <a:t>Engagement and performance data </a:t>
            </a:r>
            <a:endParaRPr sz="21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2100"/>
              <a:t>Variables of interest:</a:t>
            </a:r>
            <a:endParaRPr sz="21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700"/>
              <a:t>Unique clicks</a:t>
            </a:r>
            <a:endParaRPr sz="17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700"/>
              <a:t>CTR</a:t>
            </a:r>
            <a:endParaRPr sz="1700"/>
          </a:p>
        </p:txBody>
      </p:sp>
      <p:sp>
        <p:nvSpPr>
          <p:cNvPr id="257" name="Google Shape;257;p23"/>
          <p:cNvSpPr txBox="1">
            <a:spLocks noGrp="1"/>
          </p:cNvSpPr>
          <p:nvPr>
            <p:ph type="body" idx="4"/>
          </p:nvPr>
        </p:nvSpPr>
        <p:spPr>
          <a:xfrm>
            <a:off x="4273050" y="1856525"/>
            <a:ext cx="3413700" cy="3057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Lead source data (web inquiry forms, events)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Date of first visit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Gender</a:t>
            </a:r>
            <a:endParaRPr sz="20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000"/>
              <a:t>Variables of interest: </a:t>
            </a:r>
            <a:endParaRPr sz="20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1600"/>
              <a:t>Stage: Archive, Applicant, Inquiry</a:t>
            </a:r>
            <a:endParaRPr sz="1600"/>
          </a:p>
        </p:txBody>
      </p:sp>
      <p:sp>
        <p:nvSpPr>
          <p:cNvPr id="258" name="Google Shape;258;p23"/>
          <p:cNvSpPr txBox="1">
            <a:spLocks noGrp="1"/>
          </p:cNvSpPr>
          <p:nvPr>
            <p:ph type="title"/>
          </p:nvPr>
        </p:nvSpPr>
        <p:spPr>
          <a:xfrm>
            <a:off x="533320" y="266701"/>
            <a:ext cx="11087100" cy="106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/>
              <a:t>DATASETS</a:t>
            </a:r>
            <a:endParaRPr sz="5400" b="1"/>
          </a:p>
        </p:txBody>
      </p:sp>
      <p:sp>
        <p:nvSpPr>
          <p:cNvPr id="259" name="Google Shape;259;p23"/>
          <p:cNvSpPr txBox="1">
            <a:spLocks noGrp="1"/>
          </p:cNvSpPr>
          <p:nvPr>
            <p:ph type="body" idx="1"/>
          </p:nvPr>
        </p:nvSpPr>
        <p:spPr>
          <a:xfrm>
            <a:off x="576145" y="1489825"/>
            <a:ext cx="3696900" cy="82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Campaign</a:t>
            </a:r>
            <a:endParaRPr/>
          </a:p>
        </p:txBody>
      </p:sp>
      <p:sp>
        <p:nvSpPr>
          <p:cNvPr id="260" name="Google Shape;260;p23"/>
          <p:cNvSpPr txBox="1">
            <a:spLocks noGrp="1"/>
          </p:cNvSpPr>
          <p:nvPr>
            <p:ph type="body" idx="3"/>
          </p:nvPr>
        </p:nvSpPr>
        <p:spPr>
          <a:xfrm>
            <a:off x="4174680" y="1489825"/>
            <a:ext cx="3696900" cy="82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Leads</a:t>
            </a:r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sldNum" idx="12"/>
          </p:nvPr>
        </p:nvSpPr>
        <p:spPr>
          <a:xfrm>
            <a:off x="11160977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62" name="Google Shape;262;p23"/>
          <p:cNvSpPr txBox="1">
            <a:spLocks noGrp="1"/>
          </p:cNvSpPr>
          <p:nvPr>
            <p:ph type="body" idx="3"/>
          </p:nvPr>
        </p:nvSpPr>
        <p:spPr>
          <a:xfrm>
            <a:off x="8015430" y="1141150"/>
            <a:ext cx="3696900" cy="823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Applicants</a:t>
            </a:r>
            <a:endParaRPr/>
          </a:p>
        </p:txBody>
      </p:sp>
      <p:cxnSp>
        <p:nvCxnSpPr>
          <p:cNvPr id="263" name="Google Shape;263;p23"/>
          <p:cNvCxnSpPr/>
          <p:nvPr/>
        </p:nvCxnSpPr>
        <p:spPr>
          <a:xfrm rot="5400000" flipH="1">
            <a:off x="2044501" y="4173481"/>
            <a:ext cx="4049100" cy="309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3"/>
          <p:cNvCxnSpPr/>
          <p:nvPr/>
        </p:nvCxnSpPr>
        <p:spPr>
          <a:xfrm rot="5400000" flipH="1">
            <a:off x="2160393" y="4052358"/>
            <a:ext cx="4049100" cy="3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23"/>
          <p:cNvCxnSpPr/>
          <p:nvPr/>
        </p:nvCxnSpPr>
        <p:spPr>
          <a:xfrm rot="5400000" flipH="1">
            <a:off x="5778301" y="4173481"/>
            <a:ext cx="4049100" cy="309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23"/>
          <p:cNvCxnSpPr/>
          <p:nvPr/>
        </p:nvCxnSpPr>
        <p:spPr>
          <a:xfrm rot="5400000" flipH="1">
            <a:off x="5894193" y="4052358"/>
            <a:ext cx="4049100" cy="3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7" name="Google Shape;2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715" y="4838978"/>
            <a:ext cx="3066948" cy="1451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 rotWithShape="1">
          <a:blip r:embed="rId4">
            <a:alphaModFix/>
          </a:blip>
          <a:srcRect r="16583"/>
          <a:stretch/>
        </p:blipFill>
        <p:spPr>
          <a:xfrm>
            <a:off x="8534925" y="4948200"/>
            <a:ext cx="2558323" cy="136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4650" y="4840053"/>
            <a:ext cx="2326542" cy="129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"/>
          <p:cNvPicPr preferRelativeResize="0"/>
          <p:nvPr/>
        </p:nvPicPr>
        <p:blipFill rotWithShape="1">
          <a:blip r:embed="rId3">
            <a:alphaModFix/>
          </a:blip>
          <a:srcRect l="21401" t="-560" r="28394" b="559"/>
          <a:stretch/>
        </p:blipFill>
        <p:spPr>
          <a:xfrm>
            <a:off x="7000175" y="-128650"/>
            <a:ext cx="5436225" cy="732825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276" name="Google Shape;276;p24"/>
          <p:cNvSpPr txBox="1">
            <a:spLocks noGrp="1"/>
          </p:cNvSpPr>
          <p:nvPr>
            <p:ph type="title"/>
          </p:nvPr>
        </p:nvSpPr>
        <p:spPr>
          <a:xfrm>
            <a:off x="304800" y="1475899"/>
            <a:ext cx="7010400" cy="2317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 b="1"/>
              <a:t>CAMPAIGN DATA</a:t>
            </a:r>
            <a:endParaRPr sz="4700" b="1"/>
          </a:p>
        </p:txBody>
      </p:sp>
      <p:sp>
        <p:nvSpPr>
          <p:cNvPr id="277" name="Google Shape;277;p24"/>
          <p:cNvSpPr txBox="1"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8" name="Google Shape;278;p24"/>
          <p:cNvCxnSpPr/>
          <p:nvPr/>
        </p:nvCxnSpPr>
        <p:spPr>
          <a:xfrm flipH="1">
            <a:off x="7000099" y="-1286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24"/>
          <p:cNvCxnSpPr/>
          <p:nvPr/>
        </p:nvCxnSpPr>
        <p:spPr>
          <a:xfrm flipH="1">
            <a:off x="6623899" y="-702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24"/>
          <p:cNvCxnSpPr/>
          <p:nvPr/>
        </p:nvCxnSpPr>
        <p:spPr>
          <a:xfrm flipH="1">
            <a:off x="11243000" y="-185675"/>
            <a:ext cx="1021200" cy="7242900"/>
          </a:xfrm>
          <a:prstGeom prst="straightConnector1">
            <a:avLst/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24"/>
          <p:cNvCxnSpPr/>
          <p:nvPr/>
        </p:nvCxnSpPr>
        <p:spPr>
          <a:xfrm flipH="1">
            <a:off x="11395538" y="1761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24"/>
          <p:cNvCxnSpPr/>
          <p:nvPr/>
        </p:nvCxnSpPr>
        <p:spPr>
          <a:xfrm flipH="1">
            <a:off x="11539563" y="370375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24"/>
          <p:cNvCxnSpPr/>
          <p:nvPr/>
        </p:nvCxnSpPr>
        <p:spPr>
          <a:xfrm flipH="1">
            <a:off x="11700338" y="4809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24"/>
          <p:cNvCxnSpPr/>
          <p:nvPr/>
        </p:nvCxnSpPr>
        <p:spPr>
          <a:xfrm flipH="1">
            <a:off x="11852738" y="6333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4"/>
          <p:cNvCxnSpPr/>
          <p:nvPr/>
        </p:nvCxnSpPr>
        <p:spPr>
          <a:xfrm flipH="1">
            <a:off x="12005138" y="785750"/>
            <a:ext cx="978600" cy="7033500"/>
          </a:xfrm>
          <a:prstGeom prst="straightConnector1">
            <a:avLst/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24"/>
          <p:cNvCxnSpPr/>
          <p:nvPr/>
        </p:nvCxnSpPr>
        <p:spPr>
          <a:xfrm flipH="1">
            <a:off x="11424499" y="82150"/>
            <a:ext cx="1011900" cy="7135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>
            <a:spLocks noGrp="1"/>
          </p:cNvSpPr>
          <p:nvPr>
            <p:ph type="title"/>
          </p:nvPr>
        </p:nvSpPr>
        <p:spPr>
          <a:xfrm>
            <a:off x="228600" y="381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Prep and Cleaning</a:t>
            </a:r>
            <a:endParaRPr b="1"/>
          </a:p>
        </p:txBody>
      </p:sp>
      <p:sp>
        <p:nvSpPr>
          <p:cNvPr id="293" name="Google Shape;293;p25"/>
          <p:cNvSpPr txBox="1">
            <a:spLocks noGrp="1"/>
          </p:cNvSpPr>
          <p:nvPr>
            <p:ph type="body" idx="1"/>
          </p:nvPr>
        </p:nvSpPr>
        <p:spPr>
          <a:xfrm>
            <a:off x="304800" y="1333500"/>
            <a:ext cx="7762800" cy="459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Add Compaign_ID column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>
                <a:solidFill>
                  <a:srgbClr val="FFFFFF"/>
                </a:solidFill>
              </a:rPr>
              <a:t>Delete columns with too few values/input</a:t>
            </a:r>
            <a:endParaRPr sz="2100">
              <a:solidFill>
                <a:srgbClr val="FFFFFF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•"/>
            </a:pPr>
            <a:r>
              <a:rPr lang="en-US" sz="2100">
                <a:solidFill>
                  <a:srgbClr val="FFFFFF"/>
                </a:solidFill>
              </a:rPr>
              <a:t>Filter SMP and add column "Platform' with text mining function (grep)</a:t>
            </a:r>
            <a:endParaRPr sz="2100">
              <a:solidFill>
                <a:srgbClr val="FFFFFF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•"/>
            </a:pPr>
            <a:r>
              <a:rPr lang="en-US" sz="2100">
                <a:solidFill>
                  <a:srgbClr val="FFFFFF"/>
                </a:solidFill>
              </a:rPr>
              <a:t>Change columns 'End' and 'Starts' to date format</a:t>
            </a:r>
            <a:endParaRPr sz="2100">
              <a:solidFill>
                <a:srgbClr val="FFFFFF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•"/>
            </a:pPr>
            <a:r>
              <a:rPr lang="en-US" sz="2100">
                <a:solidFill>
                  <a:schemeClr val="lt1"/>
                </a:solidFill>
              </a:rPr>
              <a:t>Dummy Variables to indicate </a:t>
            </a:r>
            <a:r>
              <a:rPr lang="en-US">
                <a:solidFill>
                  <a:srgbClr val="FFFFFF"/>
                </a:solidFill>
              </a:rPr>
              <a:t>the </a:t>
            </a:r>
            <a:r>
              <a:rPr lang="en-US" sz="2100">
                <a:solidFill>
                  <a:srgbClr val="FFFFFF"/>
                </a:solidFill>
              </a:rPr>
              <a:t>delivery of campaigns</a:t>
            </a:r>
            <a:r>
              <a:rPr lang="en-US">
                <a:solidFill>
                  <a:srgbClr val="FFFFFF"/>
                </a:solidFill>
              </a:rPr>
              <a:t> </a:t>
            </a:r>
            <a:endParaRPr sz="21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</a:t>
            </a:r>
            <a:endParaRPr/>
          </a:p>
        </p:txBody>
      </p:sp>
      <p:sp>
        <p:nvSpPr>
          <p:cNvPr id="294" name="Google Shape;294;p25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95" name="Google Shape;2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800" y="3919851"/>
            <a:ext cx="9559700" cy="228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5"/>
          <p:cNvSpPr/>
          <p:nvPr/>
        </p:nvSpPr>
        <p:spPr>
          <a:xfrm>
            <a:off x="4697150" y="3955656"/>
            <a:ext cx="1092900" cy="2220600"/>
          </a:xfrm>
          <a:prstGeom prst="rect">
            <a:avLst/>
          </a:prstGeom>
          <a:noFill/>
          <a:ln w="76200" cap="flat" cmpd="sng">
            <a:solidFill>
              <a:srgbClr val="4292D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5"/>
          <p:cNvSpPr/>
          <p:nvPr/>
        </p:nvSpPr>
        <p:spPr>
          <a:xfrm>
            <a:off x="1524800" y="3962675"/>
            <a:ext cx="792000" cy="2220600"/>
          </a:xfrm>
          <a:prstGeom prst="rect">
            <a:avLst/>
          </a:prstGeom>
          <a:noFill/>
          <a:ln w="76200" cap="flat" cmpd="sng">
            <a:solidFill>
              <a:srgbClr val="4292D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5"/>
          <p:cNvSpPr/>
          <p:nvPr/>
        </p:nvSpPr>
        <p:spPr>
          <a:xfrm>
            <a:off x="3416800" y="3953250"/>
            <a:ext cx="1216500" cy="2220600"/>
          </a:xfrm>
          <a:prstGeom prst="rect">
            <a:avLst/>
          </a:prstGeom>
          <a:noFill/>
          <a:ln w="76200" cap="flat" cmpd="sng">
            <a:solidFill>
              <a:srgbClr val="4292D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304800" y="266700"/>
            <a:ext cx="11087100" cy="1054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Exploratory Data Analysis</a:t>
            </a:r>
            <a:endParaRPr b="1"/>
          </a:p>
        </p:txBody>
      </p:sp>
      <p:sp>
        <p:nvSpPr>
          <p:cNvPr id="305" name="Google Shape;305;p26"/>
          <p:cNvSpPr txBox="1">
            <a:spLocks noGrp="1"/>
          </p:cNvSpPr>
          <p:nvPr>
            <p:ph type="body" idx="1"/>
          </p:nvPr>
        </p:nvSpPr>
        <p:spPr>
          <a:xfrm>
            <a:off x="304800" y="1485900"/>
            <a:ext cx="12050700" cy="141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Instagram advertising is more expensive than FB. If we try to replicate the spend,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we can see that for the same spend, we get only half the clicks and impressions.</a:t>
            </a:r>
            <a:endParaRPr/>
          </a:p>
        </p:txBody>
      </p:sp>
      <p:sp>
        <p:nvSpPr>
          <p:cNvPr id="306" name="Google Shape;306;p26"/>
          <p:cNvSpPr txBox="1">
            <a:spLocks noGrp="1"/>
          </p:cNvSpPr>
          <p:nvPr>
            <p:ph type="sldNum" idx="12"/>
          </p:nvPr>
        </p:nvSpPr>
        <p:spPr>
          <a:xfrm>
            <a:off x="10932458" y="6362701"/>
            <a:ext cx="459300" cy="3810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|  </a:t>
            </a: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307" name="Google Shape;3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750" y="3017475"/>
            <a:ext cx="11745149" cy="2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6"/>
          <p:cNvSpPr txBox="1"/>
          <p:nvPr/>
        </p:nvSpPr>
        <p:spPr>
          <a:xfrm>
            <a:off x="414450" y="4943675"/>
            <a:ext cx="113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9" name="Google Shape;309;p26"/>
          <p:cNvSpPr/>
          <p:nvPr/>
        </p:nvSpPr>
        <p:spPr>
          <a:xfrm>
            <a:off x="9049225" y="3035500"/>
            <a:ext cx="2959500" cy="2086200"/>
          </a:xfrm>
          <a:prstGeom prst="rect">
            <a:avLst/>
          </a:prstGeom>
          <a:solidFill>
            <a:srgbClr val="FFC939">
              <a:alpha val="19100"/>
            </a:srgbClr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rage School Digital Light">
  <a:themeElements>
    <a:clrScheme name="Merage School Colors 3">
      <a:dk1>
        <a:srgbClr val="666669"/>
      </a:dk1>
      <a:lt1>
        <a:srgbClr val="FFFFFF"/>
      </a:lt1>
      <a:dk2>
        <a:srgbClr val="C4BCB5"/>
      </a:dk2>
      <a:lt2>
        <a:srgbClr val="FFFFFF"/>
      </a:lt2>
      <a:accent1>
        <a:srgbClr val="003366"/>
      </a:accent1>
      <a:accent2>
        <a:srgbClr val="FFC939"/>
      </a:accent2>
      <a:accent3>
        <a:srgbClr val="0065A1"/>
      </a:accent3>
      <a:accent4>
        <a:srgbClr val="99D9DA"/>
      </a:accent4>
      <a:accent5>
        <a:srgbClr val="F58C2D"/>
      </a:accent5>
      <a:accent6>
        <a:srgbClr val="70AD47"/>
      </a:accent6>
      <a:hlink>
        <a:srgbClr val="69A2B7"/>
      </a:hlink>
      <a:folHlink>
        <a:srgbClr val="9AD9D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1406</Words>
  <Application>Microsoft Office PowerPoint</Application>
  <PresentationFormat>Widescreen</PresentationFormat>
  <Paragraphs>210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Merage School Digital Light</vt:lpstr>
      <vt:lpstr>Optimizing Merage’s Online Advertising - SMP Data</vt:lpstr>
      <vt:lpstr>AGENDA</vt:lpstr>
      <vt:lpstr>PROJECT OVERVIEW</vt:lpstr>
      <vt:lpstr>PROJECT SCOPE</vt:lpstr>
      <vt:lpstr>KEY QUESTIONS</vt:lpstr>
      <vt:lpstr>DATASETS</vt:lpstr>
      <vt:lpstr>CAMPAIGN DATA</vt:lpstr>
      <vt:lpstr>Data Prep and Cleaning</vt:lpstr>
      <vt:lpstr>Exploratory Data Analysis</vt:lpstr>
      <vt:lpstr>Modeling</vt:lpstr>
      <vt:lpstr>Modeling</vt:lpstr>
      <vt:lpstr>Recommendations</vt:lpstr>
      <vt:lpstr>LEADS DATA</vt:lpstr>
      <vt:lpstr>Data Prep and Cleaning</vt:lpstr>
      <vt:lpstr>Exploratory Data Analysis: Programs</vt:lpstr>
      <vt:lpstr>Exploratory Data Analysis: Archives</vt:lpstr>
      <vt:lpstr>Exploratory Data Analysis: Events</vt:lpstr>
      <vt:lpstr>Modeling</vt:lpstr>
      <vt:lpstr>Modeling</vt:lpstr>
      <vt:lpstr>Recommendations</vt:lpstr>
      <vt:lpstr>APPLICANTS DATA</vt:lpstr>
      <vt:lpstr>Exploratory Data Analysis</vt:lpstr>
      <vt:lpstr>SURVIVAL ANALYSIS</vt:lpstr>
      <vt:lpstr>Survival Analysis: Citizenship</vt:lpstr>
      <vt:lpstr>Survival Analysis: Online Application</vt:lpstr>
      <vt:lpstr>Survival Analysis: Programs</vt:lpstr>
      <vt:lpstr>Modeling</vt:lpstr>
      <vt:lpstr>Recommendations</vt:lpstr>
      <vt:lpstr>CONCLUSIONS</vt:lpstr>
      <vt:lpstr>BUSINESS SOLUTIONS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Merage’s Online Advertising - SMP Data</dc:title>
  <dc:creator>Ash</dc:creator>
  <cp:lastModifiedBy>Ash</cp:lastModifiedBy>
  <cp:revision>1</cp:revision>
  <dcterms:modified xsi:type="dcterms:W3CDTF">2021-06-21T17:04:56Z</dcterms:modified>
</cp:coreProperties>
</file>